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89203" y="108204"/>
            <a:ext cx="584200" cy="474345"/>
          </a:xfrm>
          <a:custGeom>
            <a:avLst/>
            <a:gdLst/>
            <a:ahLst/>
            <a:cxnLst/>
            <a:rect l="l" t="t" r="r" b="b"/>
            <a:pathLst>
              <a:path w="584200" h="474345">
                <a:moveTo>
                  <a:pt x="583692" y="0"/>
                </a:moveTo>
                <a:lnTo>
                  <a:pt x="0" y="0"/>
                </a:lnTo>
                <a:lnTo>
                  <a:pt x="0" y="473963"/>
                </a:lnTo>
                <a:lnTo>
                  <a:pt x="583692" y="473963"/>
                </a:lnTo>
                <a:lnTo>
                  <a:pt x="58369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5343" y="394461"/>
            <a:ext cx="11221313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70320"/>
            <a:ext cx="12191999" cy="487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6492" y="6490714"/>
            <a:ext cx="1781556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2692" y="152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03454" y="991361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7153" y="1264665"/>
            <a:ext cx="10997692" cy="1671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540" y="1381709"/>
            <a:ext cx="11424919" cy="3013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5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8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9" Type="http://schemas.openxmlformats.org/officeDocument/2006/relationships/image" Target="../media/image88.png"/><Relationship Id="rId21" Type="http://schemas.openxmlformats.org/officeDocument/2006/relationships/image" Target="../media/image70.png"/><Relationship Id="rId34" Type="http://schemas.openxmlformats.org/officeDocument/2006/relationships/image" Target="../media/image83.png"/><Relationship Id="rId42" Type="http://schemas.openxmlformats.org/officeDocument/2006/relationships/image" Target="../media/image91.png"/><Relationship Id="rId47" Type="http://schemas.openxmlformats.org/officeDocument/2006/relationships/image" Target="../media/image96.png"/><Relationship Id="rId50" Type="http://schemas.openxmlformats.org/officeDocument/2006/relationships/image" Target="../media/image99.png"/><Relationship Id="rId55" Type="http://schemas.openxmlformats.org/officeDocument/2006/relationships/image" Target="../media/image104.png"/><Relationship Id="rId63" Type="http://schemas.openxmlformats.org/officeDocument/2006/relationships/image" Target="../media/image11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9" Type="http://schemas.openxmlformats.org/officeDocument/2006/relationships/image" Target="../media/image78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40" Type="http://schemas.openxmlformats.org/officeDocument/2006/relationships/image" Target="../media/image89.png"/><Relationship Id="rId45" Type="http://schemas.openxmlformats.org/officeDocument/2006/relationships/image" Target="../media/image94.png"/><Relationship Id="rId53" Type="http://schemas.openxmlformats.org/officeDocument/2006/relationships/image" Target="../media/image102.png"/><Relationship Id="rId58" Type="http://schemas.openxmlformats.org/officeDocument/2006/relationships/image" Target="../media/image107.png"/><Relationship Id="rId5" Type="http://schemas.openxmlformats.org/officeDocument/2006/relationships/image" Target="../media/image54.png"/><Relationship Id="rId61" Type="http://schemas.openxmlformats.org/officeDocument/2006/relationships/image" Target="../media/image110.png"/><Relationship Id="rId19" Type="http://schemas.openxmlformats.org/officeDocument/2006/relationships/image" Target="../media/image6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43" Type="http://schemas.openxmlformats.org/officeDocument/2006/relationships/image" Target="../media/image92.png"/><Relationship Id="rId48" Type="http://schemas.openxmlformats.org/officeDocument/2006/relationships/image" Target="../media/image97.png"/><Relationship Id="rId56" Type="http://schemas.openxmlformats.org/officeDocument/2006/relationships/image" Target="../media/image105.png"/><Relationship Id="rId64" Type="http://schemas.openxmlformats.org/officeDocument/2006/relationships/image" Target="../media/image113.png"/><Relationship Id="rId8" Type="http://schemas.openxmlformats.org/officeDocument/2006/relationships/image" Target="../media/image57.png"/><Relationship Id="rId51" Type="http://schemas.openxmlformats.org/officeDocument/2006/relationships/image" Target="../media/image100.png"/><Relationship Id="rId3" Type="http://schemas.openxmlformats.org/officeDocument/2006/relationships/image" Target="../media/image52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46" Type="http://schemas.openxmlformats.org/officeDocument/2006/relationships/image" Target="../media/image95.png"/><Relationship Id="rId59" Type="http://schemas.openxmlformats.org/officeDocument/2006/relationships/image" Target="../media/image108.png"/><Relationship Id="rId20" Type="http://schemas.openxmlformats.org/officeDocument/2006/relationships/image" Target="../media/image69.png"/><Relationship Id="rId41" Type="http://schemas.openxmlformats.org/officeDocument/2006/relationships/image" Target="../media/image90.png"/><Relationship Id="rId54" Type="http://schemas.openxmlformats.org/officeDocument/2006/relationships/image" Target="../media/image103.png"/><Relationship Id="rId6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49" Type="http://schemas.openxmlformats.org/officeDocument/2006/relationships/image" Target="../media/image98.png"/><Relationship Id="rId57" Type="http://schemas.openxmlformats.org/officeDocument/2006/relationships/image" Target="../media/image106.png"/><Relationship Id="rId10" Type="http://schemas.openxmlformats.org/officeDocument/2006/relationships/image" Target="../media/image59.png"/><Relationship Id="rId31" Type="http://schemas.openxmlformats.org/officeDocument/2006/relationships/image" Target="../media/image80.png"/><Relationship Id="rId44" Type="http://schemas.openxmlformats.org/officeDocument/2006/relationships/image" Target="../media/image93.png"/><Relationship Id="rId52" Type="http://schemas.openxmlformats.org/officeDocument/2006/relationships/image" Target="../media/image101.png"/><Relationship Id="rId60" Type="http://schemas.openxmlformats.org/officeDocument/2006/relationships/image" Target="../media/image10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03" y="0"/>
            <a:ext cx="12160250" cy="6858000"/>
            <a:chOff x="32003" y="0"/>
            <a:chExt cx="12160250" cy="6858000"/>
          </a:xfrm>
        </p:grpSpPr>
        <p:sp>
          <p:nvSpPr>
            <p:cNvPr id="3" name="object 3"/>
            <p:cNvSpPr/>
            <p:nvPr/>
          </p:nvSpPr>
          <p:spPr>
            <a:xfrm>
              <a:off x="32003" y="0"/>
              <a:ext cx="12160250" cy="6858000"/>
            </a:xfrm>
            <a:custGeom>
              <a:avLst/>
              <a:gdLst/>
              <a:ahLst/>
              <a:cxnLst/>
              <a:rect l="l" t="t" r="r" b="b"/>
              <a:pathLst>
                <a:path w="12160250" h="6858000">
                  <a:moveTo>
                    <a:pt x="1215999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59996" y="6858000"/>
                  </a:lnTo>
                  <a:lnTo>
                    <a:pt x="12159996" y="0"/>
                  </a:lnTo>
                  <a:close/>
                </a:path>
              </a:pathLst>
            </a:custGeom>
            <a:solidFill>
              <a:srgbClr val="B81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76371" y="2196083"/>
              <a:ext cx="3442716" cy="1104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96685" marR="5080" indent="1324610">
              <a:lnSpc>
                <a:spcPct val="100000"/>
              </a:lnSpc>
              <a:spcBef>
                <a:spcPts val="100"/>
              </a:spcBef>
            </a:pPr>
            <a:r>
              <a:rPr dirty="0"/>
              <a:t>1</a:t>
            </a:r>
            <a:r>
              <a:rPr lang="en-US" dirty="0"/>
              <a:t>9</a:t>
            </a:r>
            <a:r>
              <a:rPr dirty="0"/>
              <a:t>CSE3</a:t>
            </a:r>
            <a:r>
              <a:rPr lang="en-US" dirty="0"/>
              <a:t>01</a:t>
            </a:r>
            <a:r>
              <a:rPr dirty="0"/>
              <a:t> </a:t>
            </a:r>
            <a:r>
              <a:rPr spc="-5" dirty="0"/>
              <a:t>COMPUTER</a:t>
            </a:r>
            <a:r>
              <a:rPr spc="-114" dirty="0"/>
              <a:t> </a:t>
            </a:r>
            <a:r>
              <a:rPr spc="-10" dirty="0"/>
              <a:t>NETWORKS</a:t>
            </a:r>
          </a:p>
          <a:p>
            <a:pPr marL="6588125" algn="ctr">
              <a:lnSpc>
                <a:spcPct val="100000"/>
              </a:lnSpc>
            </a:pPr>
            <a:r>
              <a:rPr spc="-5"/>
              <a:t>3-0-0</a:t>
            </a:r>
            <a:r>
              <a:rPr spc="-20"/>
              <a:t> </a:t>
            </a:r>
            <a:r>
              <a:rPr lang="en-US" spc="-20" dirty="0"/>
              <a:t>4</a:t>
            </a:r>
            <a:endParaRPr dirty="0"/>
          </a:p>
        </p:txBody>
      </p:sp>
      <p:grpSp>
        <p:nvGrpSpPr>
          <p:cNvPr id="6" name="object 6"/>
          <p:cNvGrpSpPr/>
          <p:nvPr/>
        </p:nvGrpSpPr>
        <p:grpSpPr>
          <a:xfrm>
            <a:off x="32003" y="280415"/>
            <a:ext cx="12160250" cy="6577965"/>
            <a:chOff x="32003" y="280415"/>
            <a:chExt cx="12160250" cy="6577965"/>
          </a:xfrm>
        </p:grpSpPr>
        <p:sp>
          <p:nvSpPr>
            <p:cNvPr id="7" name="object 7"/>
            <p:cNvSpPr/>
            <p:nvPr/>
          </p:nvSpPr>
          <p:spPr>
            <a:xfrm>
              <a:off x="6553199" y="1871471"/>
              <a:ext cx="0" cy="1637030"/>
            </a:xfrm>
            <a:custGeom>
              <a:avLst/>
              <a:gdLst/>
              <a:ahLst/>
              <a:cxnLst/>
              <a:rect l="l" t="t" r="r" b="b"/>
              <a:pathLst>
                <a:path h="1637029">
                  <a:moveTo>
                    <a:pt x="0" y="0"/>
                  </a:moveTo>
                  <a:lnTo>
                    <a:pt x="0" y="1636776"/>
                  </a:lnTo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9099" y="280415"/>
              <a:ext cx="2639568" cy="26395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003" y="3300982"/>
              <a:ext cx="12159996" cy="35570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289306"/>
            <a:ext cx="23450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Session</a:t>
            </a:r>
            <a:r>
              <a:rPr sz="3200" spc="-200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67351"/>
            <a:ext cx="12191999" cy="3984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0240" y="5664809"/>
            <a:ext cx="10558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/>
                <a:cs typeface="Carlito"/>
              </a:rPr>
              <a:t>Help in </a:t>
            </a:r>
            <a:r>
              <a:rPr sz="1800" b="1" spc="-5" dirty="0">
                <a:latin typeface="Carlito"/>
                <a:cs typeface="Carlito"/>
              </a:rPr>
              <a:t>Setting </a:t>
            </a:r>
            <a:r>
              <a:rPr sz="1800" b="1" dirty="0">
                <a:latin typeface="Carlito"/>
                <a:cs typeface="Carlito"/>
              </a:rPr>
              <a:t>up and </a:t>
            </a:r>
            <a:r>
              <a:rPr sz="1800" b="1" spc="-5" dirty="0">
                <a:latin typeface="Carlito"/>
                <a:cs typeface="Carlito"/>
              </a:rPr>
              <a:t>managing connections enabling sending </a:t>
            </a:r>
            <a:r>
              <a:rPr sz="1800" b="1" dirty="0">
                <a:latin typeface="Carlito"/>
                <a:cs typeface="Carlito"/>
              </a:rPr>
              <a:t>and </a:t>
            </a:r>
            <a:r>
              <a:rPr sz="1800" b="1" spc="-5" dirty="0">
                <a:latin typeface="Carlito"/>
                <a:cs typeface="Carlito"/>
              </a:rPr>
              <a:t>receiving </a:t>
            </a:r>
            <a:r>
              <a:rPr sz="1800" b="1" dirty="0">
                <a:latin typeface="Carlito"/>
                <a:cs typeface="Carlito"/>
              </a:rPr>
              <a:t>of </a:t>
            </a:r>
            <a:r>
              <a:rPr sz="1800" b="1" spc="-10" dirty="0">
                <a:latin typeface="Carlito"/>
                <a:cs typeface="Carlito"/>
              </a:rPr>
              <a:t>data followed </a:t>
            </a:r>
            <a:r>
              <a:rPr sz="1800" b="1" spc="-5" dirty="0">
                <a:latin typeface="Carlito"/>
                <a:cs typeface="Carlito"/>
              </a:rPr>
              <a:t>by </a:t>
            </a:r>
            <a:r>
              <a:rPr sz="1800" b="1" spc="-10" dirty="0">
                <a:latin typeface="Carlito"/>
                <a:cs typeface="Carlito"/>
              </a:rPr>
              <a:t>termination </a:t>
            </a:r>
            <a:r>
              <a:rPr sz="1800" b="1" dirty="0">
                <a:latin typeface="Carlito"/>
                <a:cs typeface="Carlito"/>
              </a:rPr>
              <a:t>of  </a:t>
            </a:r>
            <a:r>
              <a:rPr sz="1800" b="1" spc="-5" dirty="0">
                <a:latin typeface="Carlito"/>
                <a:cs typeface="Carlito"/>
              </a:rPr>
              <a:t>connection </a:t>
            </a:r>
            <a:r>
              <a:rPr sz="1800" b="1" dirty="0">
                <a:latin typeface="Carlito"/>
                <a:cs typeface="Carlito"/>
              </a:rPr>
              <a:t>and</a:t>
            </a:r>
            <a:r>
              <a:rPr sz="1800" b="1" spc="-4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session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70320"/>
            <a:ext cx="12192000" cy="487680"/>
            <a:chOff x="0" y="6370320"/>
            <a:chExt cx="12192000" cy="487680"/>
          </a:xfrm>
        </p:grpSpPr>
        <p:sp>
          <p:nvSpPr>
            <p:cNvPr id="3" name="object 3"/>
            <p:cNvSpPr/>
            <p:nvPr/>
          </p:nvSpPr>
          <p:spPr>
            <a:xfrm>
              <a:off x="0" y="6370320"/>
              <a:ext cx="12191999" cy="4876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92" y="6490714"/>
              <a:ext cx="1781556" cy="313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0240" y="289306"/>
            <a:ext cx="23450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Session</a:t>
            </a:r>
            <a:r>
              <a:rPr sz="3200" spc="-200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018032"/>
            <a:ext cx="12191999" cy="5297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40" y="1118438"/>
            <a:ext cx="10875010" cy="40728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470534" indent="-228600">
              <a:lnSpc>
                <a:spcPts val="3030"/>
              </a:lnSpc>
              <a:spcBef>
                <a:spcPts val="475"/>
              </a:spcBef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0424E"/>
                </a:solidFill>
                <a:latin typeface="Arial"/>
                <a:cs typeface="Arial"/>
              </a:rPr>
              <a:t>Transport </a:t>
            </a:r>
            <a:r>
              <a:rPr sz="2800" spc="-165" dirty="0">
                <a:solidFill>
                  <a:srgbClr val="40424E"/>
                </a:solidFill>
                <a:latin typeface="Arial"/>
                <a:cs typeface="Arial"/>
              </a:rPr>
              <a:t>layer </a:t>
            </a:r>
            <a:r>
              <a:rPr sz="2800" spc="-135" dirty="0">
                <a:solidFill>
                  <a:srgbClr val="40424E"/>
                </a:solidFill>
                <a:latin typeface="Arial"/>
                <a:cs typeface="Arial"/>
              </a:rPr>
              <a:t>provides services </a:t>
            </a:r>
            <a:r>
              <a:rPr sz="2800" spc="-85" dirty="0">
                <a:solidFill>
                  <a:srgbClr val="40424E"/>
                </a:solidFill>
                <a:latin typeface="Arial"/>
                <a:cs typeface="Arial"/>
              </a:rPr>
              <a:t>to </a:t>
            </a:r>
            <a:r>
              <a:rPr sz="2800" spc="-140" dirty="0">
                <a:solidFill>
                  <a:srgbClr val="40424E"/>
                </a:solidFill>
                <a:latin typeface="Arial"/>
                <a:cs typeface="Arial"/>
              </a:rPr>
              <a:t>application </a:t>
            </a:r>
            <a:r>
              <a:rPr sz="2800" spc="-165" dirty="0">
                <a:solidFill>
                  <a:srgbClr val="40424E"/>
                </a:solidFill>
                <a:latin typeface="Arial"/>
                <a:cs typeface="Arial"/>
              </a:rPr>
              <a:t>layer </a:t>
            </a:r>
            <a:r>
              <a:rPr sz="2800" spc="-210" dirty="0">
                <a:solidFill>
                  <a:srgbClr val="40424E"/>
                </a:solidFill>
                <a:latin typeface="Arial"/>
                <a:cs typeface="Arial"/>
              </a:rPr>
              <a:t>and </a:t>
            </a:r>
            <a:r>
              <a:rPr sz="2800" spc="-190" dirty="0">
                <a:solidFill>
                  <a:srgbClr val="40424E"/>
                </a:solidFill>
                <a:latin typeface="Arial"/>
                <a:cs typeface="Arial"/>
              </a:rPr>
              <a:t>takes </a:t>
            </a:r>
            <a:r>
              <a:rPr sz="2800" spc="-135" dirty="0">
                <a:solidFill>
                  <a:srgbClr val="40424E"/>
                </a:solidFill>
                <a:latin typeface="Arial"/>
                <a:cs typeface="Arial"/>
              </a:rPr>
              <a:t>services  </a:t>
            </a:r>
            <a:r>
              <a:rPr sz="2800" spc="-90" dirty="0">
                <a:solidFill>
                  <a:srgbClr val="40424E"/>
                </a:solidFill>
                <a:latin typeface="Arial"/>
                <a:cs typeface="Arial"/>
              </a:rPr>
              <a:t>from</a:t>
            </a:r>
            <a:r>
              <a:rPr sz="280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130" dirty="0">
                <a:solidFill>
                  <a:srgbClr val="40424E"/>
                </a:solidFill>
                <a:latin typeface="Arial"/>
                <a:cs typeface="Arial"/>
              </a:rPr>
              <a:t>network</a:t>
            </a:r>
            <a:r>
              <a:rPr sz="280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180" dirty="0">
                <a:solidFill>
                  <a:srgbClr val="40424E"/>
                </a:solidFill>
                <a:latin typeface="Arial"/>
                <a:cs typeface="Arial"/>
              </a:rPr>
              <a:t>layer.</a:t>
            </a:r>
            <a:r>
              <a:rPr sz="2800" spc="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250" dirty="0">
                <a:solidFill>
                  <a:srgbClr val="40424E"/>
                </a:solidFill>
                <a:latin typeface="Arial"/>
                <a:cs typeface="Arial"/>
              </a:rPr>
              <a:t>The</a:t>
            </a:r>
            <a:r>
              <a:rPr sz="280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195" dirty="0">
                <a:solidFill>
                  <a:srgbClr val="40424E"/>
                </a:solidFill>
                <a:latin typeface="Arial"/>
                <a:cs typeface="Arial"/>
              </a:rPr>
              <a:t>data</a:t>
            </a:r>
            <a:r>
              <a:rPr sz="2800" spc="-1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100" dirty="0">
                <a:solidFill>
                  <a:srgbClr val="40424E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140" dirty="0">
                <a:solidFill>
                  <a:srgbClr val="40424E"/>
                </a:solidFill>
                <a:latin typeface="Arial"/>
                <a:cs typeface="Arial"/>
              </a:rPr>
              <a:t>the</a:t>
            </a:r>
            <a:r>
              <a:rPr sz="2800" spc="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105" dirty="0">
                <a:solidFill>
                  <a:srgbClr val="40424E"/>
                </a:solidFill>
                <a:latin typeface="Arial"/>
                <a:cs typeface="Arial"/>
              </a:rPr>
              <a:t>transport</a:t>
            </a:r>
            <a:r>
              <a:rPr sz="2800" spc="-1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160" dirty="0">
                <a:solidFill>
                  <a:srgbClr val="40424E"/>
                </a:solidFill>
                <a:latin typeface="Arial"/>
                <a:cs typeface="Arial"/>
              </a:rPr>
              <a:t>layer</a:t>
            </a:r>
            <a:r>
              <a:rPr sz="2800" spc="1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95" dirty="0">
                <a:solidFill>
                  <a:srgbClr val="40424E"/>
                </a:solidFill>
                <a:latin typeface="Arial"/>
                <a:cs typeface="Arial"/>
              </a:rPr>
              <a:t>is</a:t>
            </a:r>
            <a:r>
              <a:rPr sz="2800" spc="-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40424E"/>
                </a:solidFill>
                <a:latin typeface="Arial"/>
                <a:cs typeface="Arial"/>
              </a:rPr>
              <a:t>referred</a:t>
            </a:r>
            <a:r>
              <a:rPr sz="280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90" dirty="0">
                <a:solidFill>
                  <a:srgbClr val="40424E"/>
                </a:solidFill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  <a:p>
            <a:pPr marL="241300">
              <a:lnSpc>
                <a:spcPts val="2805"/>
              </a:lnSpc>
            </a:pPr>
            <a:r>
              <a:rPr sz="2800" spc="-235" dirty="0">
                <a:solidFill>
                  <a:srgbClr val="40424E"/>
                </a:solidFill>
                <a:latin typeface="Arial"/>
                <a:cs typeface="Arial"/>
              </a:rPr>
              <a:t>as </a:t>
            </a:r>
            <a:r>
              <a:rPr sz="2800" i="1" spc="-170" dirty="0">
                <a:solidFill>
                  <a:srgbClr val="40424E"/>
                </a:solidFill>
                <a:latin typeface="Arial"/>
                <a:cs typeface="Arial"/>
              </a:rPr>
              <a:t>Segments</a:t>
            </a:r>
            <a:r>
              <a:rPr sz="2800" spc="-170" dirty="0">
                <a:solidFill>
                  <a:srgbClr val="40424E"/>
                </a:solidFill>
                <a:latin typeface="Arial"/>
                <a:cs typeface="Arial"/>
              </a:rPr>
              <a:t>. </a:t>
            </a:r>
            <a:r>
              <a:rPr sz="2800" spc="-55" dirty="0">
                <a:solidFill>
                  <a:srgbClr val="40424E"/>
                </a:solidFill>
                <a:latin typeface="Arial"/>
                <a:cs typeface="Arial"/>
              </a:rPr>
              <a:t>It </a:t>
            </a:r>
            <a:r>
              <a:rPr sz="2800" spc="-95" dirty="0">
                <a:solidFill>
                  <a:srgbClr val="40424E"/>
                </a:solidFill>
                <a:latin typeface="Arial"/>
                <a:cs typeface="Arial"/>
              </a:rPr>
              <a:t>is </a:t>
            </a:r>
            <a:r>
              <a:rPr sz="2800" spc="-145" dirty="0">
                <a:solidFill>
                  <a:srgbClr val="40424E"/>
                </a:solidFill>
                <a:latin typeface="Arial"/>
                <a:cs typeface="Arial"/>
              </a:rPr>
              <a:t>responsible </a:t>
            </a:r>
            <a:r>
              <a:rPr sz="2800" spc="-50" dirty="0">
                <a:solidFill>
                  <a:srgbClr val="40424E"/>
                </a:solidFill>
                <a:latin typeface="Arial"/>
                <a:cs typeface="Arial"/>
              </a:rPr>
              <a:t>for </a:t>
            </a:r>
            <a:r>
              <a:rPr sz="2800" spc="-140" dirty="0">
                <a:solidFill>
                  <a:srgbClr val="40424E"/>
                </a:solidFill>
                <a:latin typeface="Arial"/>
                <a:cs typeface="Arial"/>
              </a:rPr>
              <a:t>the </a:t>
            </a:r>
            <a:r>
              <a:rPr sz="2800" spc="-265" dirty="0">
                <a:solidFill>
                  <a:srgbClr val="40424E"/>
                </a:solidFill>
                <a:latin typeface="Arial"/>
                <a:cs typeface="Arial"/>
              </a:rPr>
              <a:t>End </a:t>
            </a:r>
            <a:r>
              <a:rPr sz="2800" spc="-90" dirty="0">
                <a:solidFill>
                  <a:srgbClr val="40424E"/>
                </a:solidFill>
                <a:latin typeface="Arial"/>
                <a:cs typeface="Arial"/>
              </a:rPr>
              <a:t>to </a:t>
            </a:r>
            <a:r>
              <a:rPr sz="2800" spc="-260" dirty="0">
                <a:solidFill>
                  <a:srgbClr val="40424E"/>
                </a:solidFill>
                <a:latin typeface="Arial"/>
                <a:cs typeface="Arial"/>
              </a:rPr>
              <a:t>End </a:t>
            </a:r>
            <a:r>
              <a:rPr sz="2800" spc="-140" dirty="0">
                <a:solidFill>
                  <a:srgbClr val="40424E"/>
                </a:solidFill>
                <a:latin typeface="Arial"/>
                <a:cs typeface="Arial"/>
              </a:rPr>
              <a:t>Delivery </a:t>
            </a:r>
            <a:r>
              <a:rPr sz="2800" spc="-80" dirty="0">
                <a:solidFill>
                  <a:srgbClr val="40424E"/>
                </a:solidFill>
                <a:latin typeface="Arial"/>
                <a:cs typeface="Arial"/>
              </a:rPr>
              <a:t>of </a:t>
            </a:r>
            <a:r>
              <a:rPr sz="2800" spc="-140" dirty="0">
                <a:solidFill>
                  <a:srgbClr val="40424E"/>
                </a:solidFill>
                <a:latin typeface="Arial"/>
                <a:cs typeface="Arial"/>
              </a:rPr>
              <a:t>the</a:t>
            </a:r>
            <a:r>
              <a:rPr sz="2800" spc="18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145" dirty="0">
                <a:solidFill>
                  <a:srgbClr val="40424E"/>
                </a:solidFill>
                <a:latin typeface="Arial"/>
                <a:cs typeface="Arial"/>
              </a:rPr>
              <a:t>complete</a:t>
            </a:r>
            <a:endParaRPr sz="2800">
              <a:latin typeface="Arial"/>
              <a:cs typeface="Arial"/>
            </a:endParaRPr>
          </a:p>
          <a:p>
            <a:pPr marL="241300" marR="5080">
              <a:lnSpc>
                <a:spcPts val="2940"/>
              </a:lnSpc>
              <a:spcBef>
                <a:spcPts val="280"/>
              </a:spcBef>
            </a:pPr>
            <a:r>
              <a:rPr sz="2800" spc="-200" dirty="0">
                <a:solidFill>
                  <a:srgbClr val="40424E"/>
                </a:solidFill>
                <a:latin typeface="Arial"/>
                <a:cs typeface="Arial"/>
              </a:rPr>
              <a:t>message. </a:t>
            </a:r>
            <a:r>
              <a:rPr sz="2800" spc="-250" dirty="0">
                <a:solidFill>
                  <a:srgbClr val="40424E"/>
                </a:solidFill>
                <a:latin typeface="Arial"/>
                <a:cs typeface="Arial"/>
              </a:rPr>
              <a:t>The </a:t>
            </a:r>
            <a:r>
              <a:rPr sz="2800" spc="-105" dirty="0">
                <a:solidFill>
                  <a:srgbClr val="40424E"/>
                </a:solidFill>
                <a:latin typeface="Arial"/>
                <a:cs typeface="Arial"/>
              </a:rPr>
              <a:t>transport </a:t>
            </a:r>
            <a:r>
              <a:rPr sz="2800" spc="-165" dirty="0">
                <a:solidFill>
                  <a:srgbClr val="40424E"/>
                </a:solidFill>
                <a:latin typeface="Arial"/>
                <a:cs typeface="Arial"/>
              </a:rPr>
              <a:t>layer </a:t>
            </a:r>
            <a:r>
              <a:rPr sz="2800" spc="-170" dirty="0">
                <a:solidFill>
                  <a:srgbClr val="40424E"/>
                </a:solidFill>
                <a:latin typeface="Arial"/>
                <a:cs typeface="Arial"/>
              </a:rPr>
              <a:t>also </a:t>
            </a:r>
            <a:r>
              <a:rPr sz="2800" spc="-135" dirty="0">
                <a:solidFill>
                  <a:srgbClr val="40424E"/>
                </a:solidFill>
                <a:latin typeface="Arial"/>
                <a:cs typeface="Arial"/>
              </a:rPr>
              <a:t>provides </a:t>
            </a:r>
            <a:r>
              <a:rPr sz="2800" spc="-140" dirty="0">
                <a:solidFill>
                  <a:srgbClr val="40424E"/>
                </a:solidFill>
                <a:latin typeface="Arial"/>
                <a:cs typeface="Arial"/>
              </a:rPr>
              <a:t>the </a:t>
            </a:r>
            <a:r>
              <a:rPr sz="2800" spc="-165" dirty="0">
                <a:solidFill>
                  <a:srgbClr val="40424E"/>
                </a:solidFill>
                <a:latin typeface="Arial"/>
                <a:cs typeface="Arial"/>
              </a:rPr>
              <a:t>acknowledgement </a:t>
            </a:r>
            <a:r>
              <a:rPr sz="2800" spc="-80" dirty="0">
                <a:solidFill>
                  <a:srgbClr val="40424E"/>
                </a:solidFill>
                <a:latin typeface="Arial"/>
                <a:cs typeface="Arial"/>
              </a:rPr>
              <a:t>of </a:t>
            </a:r>
            <a:r>
              <a:rPr sz="2800" spc="-145" dirty="0">
                <a:solidFill>
                  <a:srgbClr val="40424E"/>
                </a:solidFill>
                <a:latin typeface="Arial"/>
                <a:cs typeface="Arial"/>
              </a:rPr>
              <a:t>the  </a:t>
            </a:r>
            <a:r>
              <a:rPr sz="2800" spc="-135" dirty="0">
                <a:solidFill>
                  <a:srgbClr val="40424E"/>
                </a:solidFill>
                <a:latin typeface="Arial"/>
                <a:cs typeface="Arial"/>
              </a:rPr>
              <a:t>successful </a:t>
            </a:r>
            <a:r>
              <a:rPr sz="2800" spc="-195" dirty="0">
                <a:solidFill>
                  <a:srgbClr val="40424E"/>
                </a:solidFill>
                <a:latin typeface="Arial"/>
                <a:cs typeface="Arial"/>
              </a:rPr>
              <a:t>data </a:t>
            </a:r>
            <a:r>
              <a:rPr sz="2800" spc="-130" dirty="0">
                <a:solidFill>
                  <a:srgbClr val="40424E"/>
                </a:solidFill>
                <a:latin typeface="Arial"/>
                <a:cs typeface="Arial"/>
              </a:rPr>
              <a:t>transmission </a:t>
            </a:r>
            <a:r>
              <a:rPr sz="2800" spc="-210" dirty="0">
                <a:solidFill>
                  <a:srgbClr val="40424E"/>
                </a:solidFill>
                <a:latin typeface="Arial"/>
                <a:cs typeface="Arial"/>
              </a:rPr>
              <a:t>and </a:t>
            </a:r>
            <a:r>
              <a:rPr sz="2800" spc="-95" dirty="0">
                <a:solidFill>
                  <a:srgbClr val="40424E"/>
                </a:solidFill>
                <a:latin typeface="Arial"/>
                <a:cs typeface="Arial"/>
              </a:rPr>
              <a:t>re-transmits </a:t>
            </a:r>
            <a:r>
              <a:rPr sz="2800" spc="-140" dirty="0">
                <a:solidFill>
                  <a:srgbClr val="40424E"/>
                </a:solidFill>
                <a:latin typeface="Arial"/>
                <a:cs typeface="Arial"/>
              </a:rPr>
              <a:t>the </a:t>
            </a:r>
            <a:r>
              <a:rPr sz="2800" spc="-195" dirty="0">
                <a:solidFill>
                  <a:srgbClr val="40424E"/>
                </a:solidFill>
                <a:latin typeface="Arial"/>
                <a:cs typeface="Arial"/>
              </a:rPr>
              <a:t>data </a:t>
            </a:r>
            <a:r>
              <a:rPr sz="2800" spc="-20" dirty="0">
                <a:solidFill>
                  <a:srgbClr val="40424E"/>
                </a:solidFill>
                <a:latin typeface="Arial"/>
                <a:cs typeface="Arial"/>
              </a:rPr>
              <a:t>if </a:t>
            </a:r>
            <a:r>
              <a:rPr sz="2800" spc="-229" dirty="0">
                <a:solidFill>
                  <a:srgbClr val="40424E"/>
                </a:solidFill>
                <a:latin typeface="Arial"/>
                <a:cs typeface="Arial"/>
              </a:rPr>
              <a:t>an </a:t>
            </a:r>
            <a:r>
              <a:rPr sz="2800" spc="-85" dirty="0">
                <a:solidFill>
                  <a:srgbClr val="40424E"/>
                </a:solidFill>
                <a:latin typeface="Arial"/>
                <a:cs typeface="Arial"/>
              </a:rPr>
              <a:t>error </a:t>
            </a:r>
            <a:r>
              <a:rPr sz="2800" spc="-95" dirty="0">
                <a:solidFill>
                  <a:srgbClr val="40424E"/>
                </a:solidFill>
                <a:latin typeface="Arial"/>
                <a:cs typeface="Arial"/>
              </a:rPr>
              <a:t>is</a:t>
            </a:r>
            <a:r>
              <a:rPr sz="2800" spc="-16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2800" spc="-114" dirty="0">
                <a:solidFill>
                  <a:srgbClr val="40424E"/>
                </a:solidFill>
                <a:latin typeface="Arial"/>
                <a:cs typeface="Arial"/>
              </a:rPr>
              <a:t>found</a:t>
            </a:r>
            <a:r>
              <a:rPr sz="2800" spc="-114" dirty="0">
                <a:solidFill>
                  <a:srgbClr val="40424E"/>
                </a:solidFill>
                <a:latin typeface="Carlito"/>
                <a:cs typeface="Carlito"/>
              </a:rPr>
              <a:t>.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60" dirty="0">
                <a:latin typeface="Arial"/>
                <a:cs typeface="Arial"/>
              </a:rPr>
              <a:t>Functions</a:t>
            </a:r>
            <a:endParaRPr sz="2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Char char="•"/>
              <a:tabLst>
                <a:tab pos="699135" algn="l"/>
              </a:tabLst>
            </a:pPr>
            <a:r>
              <a:rPr sz="2400" spc="-140" dirty="0">
                <a:latin typeface="Arial"/>
                <a:cs typeface="Arial"/>
              </a:rPr>
              <a:t>Segmentation</a:t>
            </a:r>
            <a:endParaRPr sz="24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Char char="•"/>
              <a:tabLst>
                <a:tab pos="699135" algn="l"/>
              </a:tabLst>
            </a:pPr>
            <a:r>
              <a:rPr sz="2400" spc="-170" dirty="0">
                <a:latin typeface="Arial"/>
                <a:cs typeface="Arial"/>
              </a:rPr>
              <a:t>Flow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Char char="•"/>
              <a:tabLst>
                <a:tab pos="699135" algn="l"/>
              </a:tabLst>
            </a:pPr>
            <a:r>
              <a:rPr sz="2400" spc="-114" dirty="0">
                <a:latin typeface="Arial"/>
                <a:cs typeface="Arial"/>
              </a:rPr>
              <a:t>Error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Char char="•"/>
              <a:tabLst>
                <a:tab pos="699135" algn="l"/>
              </a:tabLst>
            </a:pPr>
            <a:r>
              <a:rPr sz="2400" spc="-150" dirty="0">
                <a:latin typeface="Arial"/>
                <a:cs typeface="Arial"/>
              </a:rPr>
              <a:t>Connection </a:t>
            </a:r>
            <a:r>
              <a:rPr sz="2400" spc="-180" dirty="0">
                <a:latin typeface="Arial"/>
                <a:cs typeface="Arial"/>
              </a:rPr>
              <a:t>and </a:t>
            </a:r>
            <a:r>
              <a:rPr sz="2400" spc="-125" dirty="0">
                <a:latin typeface="Arial"/>
                <a:cs typeface="Arial"/>
              </a:rPr>
              <a:t>connectionless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transmission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240" y="289306"/>
            <a:ext cx="2602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90" dirty="0">
                <a:solidFill>
                  <a:srgbClr val="A3123E"/>
                </a:solidFill>
                <a:latin typeface="Arial"/>
                <a:cs typeface="Arial"/>
              </a:rPr>
              <a:t>Transport</a:t>
            </a:r>
            <a:r>
              <a:rPr sz="3200" spc="-175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40" y="1118438"/>
            <a:ext cx="39325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04" dirty="0">
                <a:solidFill>
                  <a:srgbClr val="C00000"/>
                </a:solidFill>
                <a:latin typeface="Arial"/>
                <a:cs typeface="Arial"/>
              </a:rPr>
              <a:t>Segmentation-</a:t>
            </a:r>
            <a:r>
              <a:rPr sz="2800" b="1" spc="-1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50" dirty="0">
                <a:solidFill>
                  <a:srgbClr val="C00000"/>
                </a:solidFill>
                <a:latin typeface="Arial"/>
                <a:cs typeface="Arial"/>
              </a:rPr>
              <a:t>Segments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69148" y="1118438"/>
            <a:ext cx="1837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60" dirty="0">
                <a:solidFill>
                  <a:srgbClr val="C00000"/>
                </a:solidFill>
                <a:latin typeface="Arial"/>
                <a:cs typeface="Arial"/>
              </a:rPr>
              <a:t>Flow</a:t>
            </a:r>
            <a:r>
              <a:rPr sz="2800" b="1" spc="-1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54" dirty="0">
                <a:solidFill>
                  <a:srgbClr val="C00000"/>
                </a:solidFill>
                <a:latin typeface="Arial"/>
                <a:cs typeface="Arial"/>
              </a:rPr>
              <a:t>Control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0240" y="289306"/>
            <a:ext cx="2602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90" dirty="0">
                <a:solidFill>
                  <a:srgbClr val="A3123E"/>
                </a:solidFill>
                <a:latin typeface="Arial"/>
                <a:cs typeface="Arial"/>
              </a:rPr>
              <a:t>Transport</a:t>
            </a:r>
            <a:r>
              <a:rPr sz="3200" spc="-175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7997" y="1730977"/>
            <a:ext cx="4835410" cy="3977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6064" y="2120657"/>
            <a:ext cx="6298692" cy="3188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40" y="1118438"/>
            <a:ext cx="2097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60" dirty="0">
                <a:solidFill>
                  <a:srgbClr val="C00000"/>
                </a:solidFill>
                <a:latin typeface="Arial"/>
                <a:cs typeface="Arial"/>
              </a:rPr>
              <a:t>Error</a:t>
            </a:r>
            <a:r>
              <a:rPr sz="2800" b="1" spc="-1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54" dirty="0">
                <a:solidFill>
                  <a:srgbClr val="C00000"/>
                </a:solidFill>
                <a:latin typeface="Arial"/>
                <a:cs typeface="Arial"/>
              </a:rPr>
              <a:t>Control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240" y="287782"/>
            <a:ext cx="2602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90" dirty="0">
                <a:solidFill>
                  <a:srgbClr val="A3123E"/>
                </a:solidFill>
                <a:latin typeface="Arial"/>
                <a:cs typeface="Arial"/>
              </a:rPr>
              <a:t>Transport</a:t>
            </a:r>
            <a:r>
              <a:rPr sz="3200" spc="-175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7175" y="1693114"/>
            <a:ext cx="9707880" cy="3566795"/>
            <a:chOff x="1027175" y="1693114"/>
            <a:chExt cx="9707880" cy="3566795"/>
          </a:xfrm>
        </p:grpSpPr>
        <p:sp>
          <p:nvSpPr>
            <p:cNvPr id="5" name="object 5"/>
            <p:cNvSpPr/>
            <p:nvPr/>
          </p:nvSpPr>
          <p:spPr>
            <a:xfrm>
              <a:off x="1027175" y="1693114"/>
              <a:ext cx="9707880" cy="35662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43699" y="2929128"/>
              <a:ext cx="1313688" cy="815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40" y="1029167"/>
            <a:ext cx="10749280" cy="3859529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60" dirty="0">
                <a:solidFill>
                  <a:srgbClr val="C00000"/>
                </a:solidFill>
                <a:latin typeface="Arial"/>
                <a:cs typeface="Arial"/>
              </a:rPr>
              <a:t>Connection </a:t>
            </a:r>
            <a:r>
              <a:rPr sz="2800" b="1" spc="-250" dirty="0">
                <a:solidFill>
                  <a:srgbClr val="C00000"/>
                </a:solidFill>
                <a:latin typeface="Arial"/>
                <a:cs typeface="Arial"/>
              </a:rPr>
              <a:t>and </a:t>
            </a:r>
            <a:r>
              <a:rPr sz="2800" b="1" spc="-229" dirty="0">
                <a:solidFill>
                  <a:srgbClr val="C00000"/>
                </a:solidFill>
                <a:latin typeface="Arial"/>
                <a:cs typeface="Arial"/>
              </a:rPr>
              <a:t>connectionless</a:t>
            </a:r>
            <a:r>
              <a:rPr sz="2800" b="1" spc="29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C00000"/>
                </a:solidFill>
                <a:latin typeface="Arial"/>
                <a:cs typeface="Arial"/>
              </a:rPr>
              <a:t>transmission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Char char="•"/>
              <a:tabLst>
                <a:tab pos="241300" algn="l"/>
              </a:tabLst>
            </a:pPr>
            <a:r>
              <a:rPr sz="2800" spc="-135" dirty="0">
                <a:latin typeface="Arial"/>
                <a:cs typeface="Arial"/>
              </a:rPr>
              <a:t>Protocols</a:t>
            </a:r>
            <a:endParaRPr sz="2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spc="-229" dirty="0">
                <a:latin typeface="Arial"/>
                <a:cs typeface="Arial"/>
              </a:rPr>
              <a:t>Transmission </a:t>
            </a:r>
            <a:r>
              <a:rPr sz="2400" b="1" spc="-215" dirty="0">
                <a:latin typeface="Arial"/>
                <a:cs typeface="Arial"/>
              </a:rPr>
              <a:t>Control </a:t>
            </a:r>
            <a:r>
              <a:rPr sz="2400" b="1" spc="-180" dirty="0">
                <a:latin typeface="Arial"/>
                <a:cs typeface="Arial"/>
              </a:rPr>
              <a:t>Protocol</a:t>
            </a:r>
            <a:r>
              <a:rPr sz="2400" spc="-180" dirty="0">
                <a:latin typeface="Arial"/>
                <a:cs typeface="Arial"/>
              </a:rPr>
              <a:t>( </a:t>
            </a:r>
            <a:r>
              <a:rPr sz="2400" spc="-265" dirty="0">
                <a:latin typeface="Arial"/>
                <a:cs typeface="Arial"/>
              </a:rPr>
              <a:t>TCP) </a:t>
            </a:r>
            <a:r>
              <a:rPr sz="2400" spc="-245" dirty="0">
                <a:latin typeface="Arial"/>
                <a:cs typeface="Arial"/>
              </a:rPr>
              <a:t>– </a:t>
            </a:r>
            <a:r>
              <a:rPr sz="2400" spc="-145" dirty="0">
                <a:latin typeface="Arial"/>
                <a:cs typeface="Arial"/>
              </a:rPr>
              <a:t>Connection</a:t>
            </a:r>
            <a:r>
              <a:rPr sz="2400" spc="-38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Oriented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160" dirty="0">
                <a:latin typeface="Arial"/>
                <a:cs typeface="Arial"/>
              </a:rPr>
              <a:t>Where </a:t>
            </a:r>
            <a:r>
              <a:rPr sz="2000" spc="-95" dirty="0">
                <a:latin typeface="Arial"/>
                <a:cs typeface="Arial"/>
              </a:rPr>
              <a:t>all </a:t>
            </a:r>
            <a:r>
              <a:rPr sz="2000" spc="-140" dirty="0">
                <a:latin typeface="Arial"/>
                <a:cs typeface="Arial"/>
              </a:rPr>
              <a:t>data </a:t>
            </a:r>
            <a:r>
              <a:rPr sz="2000" spc="-60" dirty="0">
                <a:latin typeface="Arial"/>
                <a:cs typeface="Arial"/>
              </a:rPr>
              <a:t>to </a:t>
            </a:r>
            <a:r>
              <a:rPr sz="2000" spc="-140" dirty="0">
                <a:latin typeface="Arial"/>
                <a:cs typeface="Arial"/>
              </a:rPr>
              <a:t>be </a:t>
            </a:r>
            <a:r>
              <a:rPr sz="2000" spc="-85" dirty="0">
                <a:latin typeface="Arial"/>
                <a:cs typeface="Arial"/>
              </a:rPr>
              <a:t>transmitted</a:t>
            </a:r>
            <a:r>
              <a:rPr sz="2000" spc="315" dirty="0">
                <a:latin typeface="Arial"/>
                <a:cs typeface="Arial"/>
              </a:rPr>
              <a:t> </a:t>
            </a:r>
            <a:r>
              <a:rPr sz="2000" spc="-204" dirty="0">
                <a:latin typeface="Arial"/>
                <a:cs typeface="Arial"/>
              </a:rPr>
              <a:t>– </a:t>
            </a:r>
            <a:r>
              <a:rPr sz="2000" spc="-170" dirty="0">
                <a:latin typeface="Arial"/>
                <a:cs typeface="Arial"/>
              </a:rPr>
              <a:t>Feedback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150" dirty="0">
                <a:latin typeface="Arial"/>
                <a:cs typeface="Arial"/>
              </a:rPr>
              <a:t>Used </a:t>
            </a:r>
            <a:r>
              <a:rPr sz="2000" spc="-70" dirty="0">
                <a:latin typeface="Arial"/>
                <a:cs typeface="Arial"/>
              </a:rPr>
              <a:t>in </a:t>
            </a:r>
            <a:r>
              <a:rPr sz="2000" spc="-254" dirty="0">
                <a:latin typeface="Arial"/>
                <a:cs typeface="Arial"/>
              </a:rPr>
              <a:t>WWW, </a:t>
            </a:r>
            <a:r>
              <a:rPr sz="2000" spc="-130" dirty="0">
                <a:latin typeface="Arial"/>
                <a:cs typeface="Arial"/>
              </a:rPr>
              <a:t>Email, </a:t>
            </a:r>
            <a:r>
              <a:rPr sz="2000" spc="-300" dirty="0">
                <a:latin typeface="Arial"/>
                <a:cs typeface="Arial"/>
              </a:rPr>
              <a:t>FTP, </a:t>
            </a:r>
            <a:r>
              <a:rPr sz="2000" spc="-225" dirty="0">
                <a:latin typeface="Arial"/>
                <a:cs typeface="Arial"/>
              </a:rPr>
              <a:t>HTTP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etc</a:t>
            </a:r>
            <a:endParaRPr sz="20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85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9135" algn="l"/>
                <a:tab pos="4618355" algn="l"/>
              </a:tabLst>
            </a:pPr>
            <a:r>
              <a:rPr sz="2400" b="1" spc="-195" dirty="0">
                <a:latin typeface="Arial"/>
                <a:cs typeface="Arial"/>
              </a:rPr>
              <a:t>User datagram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195" dirty="0">
                <a:latin typeface="Arial"/>
                <a:cs typeface="Arial"/>
              </a:rPr>
              <a:t>protocol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spc="-165" dirty="0">
                <a:latin typeface="Arial"/>
                <a:cs typeface="Arial"/>
              </a:rPr>
              <a:t>(UDP)	</a:t>
            </a:r>
            <a:r>
              <a:rPr sz="2400" dirty="0">
                <a:latin typeface="Arial"/>
                <a:cs typeface="Arial"/>
              </a:rPr>
              <a:t>- </a:t>
            </a:r>
            <a:r>
              <a:rPr sz="2400" spc="-150" dirty="0">
                <a:latin typeface="Arial"/>
                <a:cs typeface="Arial"/>
              </a:rPr>
              <a:t>Connection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65" dirty="0">
                <a:latin typeface="Arial"/>
                <a:cs typeface="Arial"/>
              </a:rPr>
              <a:t>Less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160" dirty="0">
                <a:latin typeface="Arial"/>
                <a:cs typeface="Arial"/>
              </a:rPr>
              <a:t>Where </a:t>
            </a:r>
            <a:r>
              <a:rPr sz="2000" spc="-20" dirty="0">
                <a:latin typeface="Arial"/>
                <a:cs typeface="Arial"/>
              </a:rPr>
              <a:t>it </a:t>
            </a:r>
            <a:r>
              <a:rPr sz="2000" spc="-105" dirty="0">
                <a:latin typeface="Arial"/>
                <a:cs typeface="Arial"/>
              </a:rPr>
              <a:t>doesnot </a:t>
            </a:r>
            <a:r>
              <a:rPr sz="2000" spc="-90" dirty="0">
                <a:latin typeface="Arial"/>
                <a:cs typeface="Arial"/>
              </a:rPr>
              <a:t>matter </a:t>
            </a:r>
            <a:r>
              <a:rPr sz="2000" spc="-140" dirty="0">
                <a:latin typeface="Arial"/>
                <a:cs typeface="Arial"/>
              </a:rPr>
              <a:t>we </a:t>
            </a:r>
            <a:r>
              <a:rPr sz="2000" spc="-110" dirty="0">
                <a:latin typeface="Arial"/>
                <a:cs typeface="Arial"/>
              </a:rPr>
              <a:t>received </a:t>
            </a:r>
            <a:r>
              <a:rPr sz="2000" spc="-90" dirty="0">
                <a:latin typeface="Arial"/>
                <a:cs typeface="Arial"/>
              </a:rPr>
              <a:t>all </a:t>
            </a:r>
            <a:r>
              <a:rPr sz="2000" spc="-135" dirty="0">
                <a:latin typeface="Arial"/>
                <a:cs typeface="Arial"/>
              </a:rPr>
              <a:t>data </a:t>
            </a:r>
            <a:r>
              <a:rPr sz="2000" spc="-204" dirty="0">
                <a:latin typeface="Arial"/>
                <a:cs typeface="Arial"/>
              </a:rPr>
              <a:t>– </a:t>
            </a:r>
            <a:r>
              <a:rPr sz="2000" spc="-160" dirty="0">
                <a:latin typeface="Arial"/>
                <a:cs typeface="Arial"/>
              </a:rPr>
              <a:t>No </a:t>
            </a:r>
            <a:r>
              <a:rPr sz="2000" spc="-204" dirty="0">
                <a:latin typeface="Arial"/>
                <a:cs typeface="Arial"/>
              </a:rPr>
              <a:t>Feed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135" dirty="0">
                <a:latin typeface="Arial"/>
                <a:cs typeface="Arial"/>
              </a:rPr>
              <a:t>back</a:t>
            </a:r>
            <a:endParaRPr sz="2000">
              <a:latin typeface="Arial"/>
              <a:cs typeface="Arial"/>
            </a:endParaRPr>
          </a:p>
          <a:p>
            <a:pPr marL="1155700" marR="5080" lvl="2" indent="-228600">
              <a:lnSpc>
                <a:spcPts val="2160"/>
              </a:lnSpc>
              <a:spcBef>
                <a:spcPts val="52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110" dirty="0">
                <a:latin typeface="Arial"/>
                <a:cs typeface="Arial"/>
              </a:rPr>
              <a:t>Movie </a:t>
            </a:r>
            <a:r>
              <a:rPr sz="2000" spc="-100" dirty="0">
                <a:latin typeface="Arial"/>
                <a:cs typeface="Arial"/>
              </a:rPr>
              <a:t>streaming, </a:t>
            </a:r>
            <a:r>
              <a:rPr sz="2000" spc="-140" dirty="0">
                <a:latin typeface="Arial"/>
                <a:cs typeface="Arial"/>
              </a:rPr>
              <a:t>Video </a:t>
            </a:r>
            <a:r>
              <a:rPr sz="2000" spc="-165" dirty="0">
                <a:latin typeface="Arial"/>
                <a:cs typeface="Arial"/>
              </a:rPr>
              <a:t>Games, </a:t>
            </a:r>
            <a:r>
              <a:rPr sz="2000" spc="-114" dirty="0">
                <a:solidFill>
                  <a:srgbClr val="1F2023"/>
                </a:solidFill>
                <a:latin typeface="Arial"/>
                <a:cs typeface="Arial"/>
              </a:rPr>
              <a:t>Trivial </a:t>
            </a:r>
            <a:r>
              <a:rPr sz="2000" spc="-140" dirty="0">
                <a:solidFill>
                  <a:srgbClr val="1F2023"/>
                </a:solidFill>
                <a:latin typeface="Arial"/>
                <a:cs typeface="Arial"/>
              </a:rPr>
              <a:t>File </a:t>
            </a:r>
            <a:r>
              <a:rPr sz="2000" spc="-130" dirty="0">
                <a:solidFill>
                  <a:srgbClr val="1F2023"/>
                </a:solidFill>
                <a:latin typeface="Arial"/>
                <a:cs typeface="Arial"/>
              </a:rPr>
              <a:t>Transfer </a:t>
            </a:r>
            <a:r>
              <a:rPr sz="2000" spc="-95" dirty="0">
                <a:solidFill>
                  <a:srgbClr val="1F2023"/>
                </a:solidFill>
                <a:latin typeface="Arial"/>
                <a:cs typeface="Arial"/>
              </a:rPr>
              <a:t>Protocol </a:t>
            </a:r>
            <a:r>
              <a:rPr sz="2000" spc="-135" dirty="0">
                <a:solidFill>
                  <a:srgbClr val="1F2023"/>
                </a:solidFill>
                <a:latin typeface="Arial"/>
                <a:cs typeface="Arial"/>
              </a:rPr>
              <a:t>(TFTP)- </a:t>
            </a:r>
            <a:r>
              <a:rPr sz="2000" spc="-215" dirty="0">
                <a:solidFill>
                  <a:srgbClr val="1F2023"/>
                </a:solidFill>
                <a:latin typeface="Arial"/>
                <a:cs typeface="Arial"/>
              </a:rPr>
              <a:t>a </a:t>
            </a:r>
            <a:r>
              <a:rPr sz="2000" spc="-85" dirty="0">
                <a:solidFill>
                  <a:srgbClr val="1F2023"/>
                </a:solidFill>
                <a:latin typeface="Arial"/>
                <a:cs typeface="Arial"/>
              </a:rPr>
              <a:t>very </a:t>
            </a:r>
            <a:r>
              <a:rPr sz="2000" spc="-95" dirty="0">
                <a:solidFill>
                  <a:srgbClr val="1F2023"/>
                </a:solidFill>
                <a:latin typeface="Arial"/>
                <a:cs typeface="Arial"/>
              </a:rPr>
              <a:t>simple </a:t>
            </a:r>
            <a:r>
              <a:rPr sz="2000" spc="-60" dirty="0">
                <a:solidFill>
                  <a:srgbClr val="1F2023"/>
                </a:solidFill>
                <a:latin typeface="Arial"/>
                <a:cs typeface="Arial"/>
              </a:rPr>
              <a:t>file </a:t>
            </a:r>
            <a:r>
              <a:rPr sz="2000" spc="-95" dirty="0">
                <a:solidFill>
                  <a:srgbClr val="1F2023"/>
                </a:solidFill>
                <a:latin typeface="Arial"/>
                <a:cs typeface="Arial"/>
              </a:rPr>
              <a:t>transfer,  </a:t>
            </a:r>
            <a:r>
              <a:rPr sz="2000" spc="-220" dirty="0">
                <a:solidFill>
                  <a:srgbClr val="1F2023"/>
                </a:solidFill>
                <a:latin typeface="Arial"/>
                <a:cs typeface="Arial"/>
              </a:rPr>
              <a:t>DNS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240" y="287782"/>
            <a:ext cx="2602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90" dirty="0">
                <a:solidFill>
                  <a:srgbClr val="A3123E"/>
                </a:solidFill>
                <a:latin typeface="Arial"/>
                <a:cs typeface="Arial"/>
              </a:rPr>
              <a:t>Transport</a:t>
            </a:r>
            <a:r>
              <a:rPr sz="3200" spc="-175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40" y="1032217"/>
            <a:ext cx="8516620" cy="15614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Char char="•"/>
              <a:tabLst>
                <a:tab pos="241300" algn="l"/>
              </a:tabLst>
            </a:pPr>
            <a:r>
              <a:rPr sz="2800" spc="-155" dirty="0">
                <a:latin typeface="Arial"/>
                <a:cs typeface="Arial"/>
              </a:rPr>
              <a:t>Logical Addressing </a:t>
            </a:r>
            <a:r>
              <a:rPr sz="2800" spc="-290" dirty="0">
                <a:latin typeface="Arial"/>
                <a:cs typeface="Arial"/>
              </a:rPr>
              <a:t>– </a:t>
            </a:r>
            <a:r>
              <a:rPr sz="2800" spc="-220" dirty="0">
                <a:latin typeface="Arial"/>
                <a:cs typeface="Arial"/>
              </a:rPr>
              <a:t>IP </a:t>
            </a:r>
            <a:r>
              <a:rPr sz="2800" spc="-155" dirty="0">
                <a:latin typeface="Arial"/>
                <a:cs typeface="Arial"/>
              </a:rPr>
              <a:t>addressing </a:t>
            </a:r>
            <a:r>
              <a:rPr sz="2800" spc="-180" dirty="0">
                <a:latin typeface="Arial"/>
                <a:cs typeface="Arial"/>
              </a:rPr>
              <a:t>done </a:t>
            </a:r>
            <a:r>
              <a:rPr sz="2800" spc="-105" dirty="0">
                <a:latin typeface="Arial"/>
                <a:cs typeface="Arial"/>
              </a:rPr>
              <a:t>in </a:t>
            </a:r>
            <a:r>
              <a:rPr sz="2800" spc="-150" dirty="0">
                <a:latin typeface="Arial"/>
                <a:cs typeface="Arial"/>
              </a:rPr>
              <a:t>Network</a:t>
            </a:r>
            <a:r>
              <a:rPr sz="2800" spc="210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Layer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300" algn="l"/>
              </a:tabLst>
            </a:pPr>
            <a:r>
              <a:rPr sz="2800" spc="-160" dirty="0">
                <a:latin typeface="Arial"/>
                <a:cs typeface="Arial"/>
              </a:rPr>
              <a:t>Routing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225" dirty="0">
                <a:latin typeface="Arial"/>
                <a:cs typeface="Arial"/>
              </a:rPr>
              <a:t>Path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Determination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240" y="289306"/>
            <a:ext cx="24060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65" dirty="0">
                <a:solidFill>
                  <a:srgbClr val="A3123E"/>
                </a:solidFill>
                <a:latin typeface="Arial"/>
                <a:cs typeface="Arial"/>
              </a:rPr>
              <a:t>Network</a:t>
            </a:r>
            <a:r>
              <a:rPr sz="3200" spc="-170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448" y="3574160"/>
            <a:ext cx="30937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Network </a:t>
            </a:r>
            <a:r>
              <a:rPr sz="1800" spc="-15" dirty="0">
                <a:latin typeface="Carlito"/>
                <a:cs typeface="Carlito"/>
              </a:rPr>
              <a:t>layer </a:t>
            </a:r>
            <a:r>
              <a:rPr sz="1800" spc="-5" dirty="0">
                <a:latin typeface="Carlito"/>
                <a:cs typeface="Carlito"/>
              </a:rPr>
              <a:t>assigns </a:t>
            </a:r>
            <a:r>
              <a:rPr sz="1800" spc="-10" dirty="0">
                <a:latin typeface="Carlito"/>
                <a:cs typeface="Carlito"/>
              </a:rPr>
              <a:t>senders 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receivers </a:t>
            </a:r>
            <a:r>
              <a:rPr sz="1800" dirty="0">
                <a:latin typeface="Carlito"/>
                <a:cs typeface="Carlito"/>
              </a:rPr>
              <a:t>IP </a:t>
            </a:r>
            <a:r>
              <a:rPr sz="1800" spc="-5" dirty="0">
                <a:latin typeface="Carlito"/>
                <a:cs typeface="Carlito"/>
              </a:rPr>
              <a:t>address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each  </a:t>
            </a:r>
            <a:r>
              <a:rPr sz="1800" spc="-5" dirty="0">
                <a:latin typeface="Carlito"/>
                <a:cs typeface="Carlito"/>
              </a:rPr>
              <a:t>segment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15" dirty="0">
                <a:latin typeface="Carlito"/>
                <a:cs typeface="Carlito"/>
              </a:rPr>
              <a:t>form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Network </a:t>
            </a:r>
            <a:r>
              <a:rPr sz="1800" spc="-15" dirty="0">
                <a:latin typeface="Carlito"/>
                <a:cs typeface="Carlito"/>
              </a:rPr>
              <a:t>layer  </a:t>
            </a:r>
            <a:r>
              <a:rPr sz="1800" dirty="0">
                <a:latin typeface="Carlito"/>
                <a:cs typeface="Carlito"/>
              </a:rPr>
              <a:t>IP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packet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7491" y="2543555"/>
            <a:ext cx="7223759" cy="3108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285" y="5787948"/>
            <a:ext cx="4652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Logical </a:t>
            </a:r>
            <a:r>
              <a:rPr sz="2800" b="1" spc="-254" dirty="0">
                <a:solidFill>
                  <a:srgbClr val="C00000"/>
                </a:solidFill>
                <a:latin typeface="Arial"/>
                <a:cs typeface="Arial"/>
              </a:rPr>
              <a:t>Addressing </a:t>
            </a:r>
            <a:r>
              <a:rPr sz="2800" b="1" spc="-250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2800" b="1" spc="2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50" dirty="0">
                <a:solidFill>
                  <a:srgbClr val="C00000"/>
                </a:solidFill>
                <a:latin typeface="Arial"/>
                <a:cs typeface="Arial"/>
              </a:rPr>
              <a:t>Routing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42203" y="1562100"/>
            <a:ext cx="4296156" cy="81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40" y="1118438"/>
            <a:ext cx="3061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40" dirty="0">
                <a:solidFill>
                  <a:srgbClr val="C00000"/>
                </a:solidFill>
                <a:latin typeface="Arial"/>
                <a:cs typeface="Arial"/>
              </a:rPr>
              <a:t>Path</a:t>
            </a:r>
            <a:r>
              <a:rPr sz="2800" b="1" spc="-1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00" dirty="0">
                <a:solidFill>
                  <a:srgbClr val="C00000"/>
                </a:solidFill>
                <a:latin typeface="Arial"/>
                <a:cs typeface="Arial"/>
              </a:rPr>
              <a:t>Determination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240" y="287782"/>
            <a:ext cx="24060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65" dirty="0">
                <a:solidFill>
                  <a:srgbClr val="A3123E"/>
                </a:solidFill>
                <a:latin typeface="Arial"/>
                <a:cs typeface="Arial"/>
              </a:rPr>
              <a:t>Network</a:t>
            </a:r>
            <a:r>
              <a:rPr sz="3200" spc="-170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74591" y="1505711"/>
            <a:ext cx="8025383" cy="4534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1373" y="2163826"/>
            <a:ext cx="4445635" cy="1520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5565" indent="-63500">
              <a:lnSpc>
                <a:spcPct val="100000"/>
              </a:lnSpc>
              <a:spcBef>
                <a:spcPts val="105"/>
              </a:spcBef>
              <a:buSzPct val="92857"/>
              <a:buFont typeface="Arial"/>
              <a:buChar char="•"/>
              <a:tabLst>
                <a:tab pos="76200" algn="l"/>
              </a:tabLst>
            </a:pPr>
            <a:r>
              <a:rPr sz="1400" b="1" spc="-5" dirty="0">
                <a:solidFill>
                  <a:srgbClr val="1F2023"/>
                </a:solidFill>
                <a:latin typeface="Arial"/>
                <a:cs typeface="Arial"/>
              </a:rPr>
              <a:t>Routing </a:t>
            </a:r>
            <a:r>
              <a:rPr sz="1400" spc="-5" dirty="0">
                <a:solidFill>
                  <a:srgbClr val="1F2023"/>
                </a:solidFill>
                <a:latin typeface="Arial"/>
                <a:cs typeface="Arial"/>
              </a:rPr>
              <a:t>Information </a:t>
            </a:r>
            <a:r>
              <a:rPr sz="1400" b="1" spc="-5" dirty="0">
                <a:solidFill>
                  <a:srgbClr val="1F2023"/>
                </a:solidFill>
                <a:latin typeface="Arial"/>
                <a:cs typeface="Arial"/>
              </a:rPr>
              <a:t>Protocol</a:t>
            </a:r>
            <a:r>
              <a:rPr sz="1400" b="1" spc="-6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1F2023"/>
                </a:solidFill>
                <a:latin typeface="Arial"/>
                <a:cs typeface="Arial"/>
              </a:rPr>
              <a:t>(RIP)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F2023"/>
                </a:solidFill>
                <a:latin typeface="Arial"/>
                <a:cs typeface="Arial"/>
              </a:rPr>
              <a:t>Interior </a:t>
            </a:r>
            <a:r>
              <a:rPr sz="1400" spc="-5" dirty="0">
                <a:solidFill>
                  <a:srgbClr val="1F2023"/>
                </a:solidFill>
                <a:latin typeface="Arial"/>
                <a:cs typeface="Arial"/>
              </a:rPr>
              <a:t>Gateway </a:t>
            </a:r>
            <a:r>
              <a:rPr sz="1400" b="1" spc="-5" dirty="0">
                <a:solidFill>
                  <a:srgbClr val="1F2023"/>
                </a:solidFill>
                <a:latin typeface="Arial"/>
                <a:cs typeface="Arial"/>
              </a:rPr>
              <a:t>Protocol</a:t>
            </a:r>
            <a:r>
              <a:rPr sz="1400" b="1" spc="-7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F2023"/>
                </a:solidFill>
                <a:latin typeface="Arial"/>
                <a:cs typeface="Arial"/>
              </a:rPr>
              <a:t>(IGRP)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F2023"/>
                </a:solidFill>
                <a:latin typeface="Arial"/>
                <a:cs typeface="Arial"/>
              </a:rPr>
              <a:t>Open Shortest Path First</a:t>
            </a:r>
            <a:r>
              <a:rPr sz="1400" spc="-114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F2023"/>
                </a:solidFill>
                <a:latin typeface="Arial"/>
                <a:cs typeface="Arial"/>
              </a:rPr>
              <a:t>(OSPF)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-5" dirty="0">
                <a:solidFill>
                  <a:srgbClr val="1F2023"/>
                </a:solidFill>
                <a:latin typeface="Arial"/>
                <a:cs typeface="Arial"/>
              </a:rPr>
              <a:t>Exterior Gateway </a:t>
            </a:r>
            <a:r>
              <a:rPr sz="1400" b="1" spc="-5" dirty="0">
                <a:solidFill>
                  <a:srgbClr val="1F2023"/>
                </a:solidFill>
                <a:latin typeface="Arial"/>
                <a:cs typeface="Arial"/>
              </a:rPr>
              <a:t>Protocol</a:t>
            </a:r>
            <a:r>
              <a:rPr sz="1400" b="1" spc="-4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F2023"/>
                </a:solidFill>
                <a:latin typeface="Arial"/>
                <a:cs typeface="Arial"/>
              </a:rPr>
              <a:t>(EGP)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F2023"/>
                </a:solidFill>
                <a:latin typeface="Arial"/>
                <a:cs typeface="Arial"/>
              </a:rPr>
              <a:t>Enhanced Interior Gateway </a:t>
            </a:r>
            <a:r>
              <a:rPr sz="1400" b="1" spc="-5" dirty="0">
                <a:solidFill>
                  <a:srgbClr val="1F2023"/>
                </a:solidFill>
                <a:latin typeface="Arial"/>
                <a:cs typeface="Arial"/>
              </a:rPr>
              <a:t>Routing </a:t>
            </a:r>
            <a:r>
              <a:rPr sz="1400" b="1" dirty="0">
                <a:solidFill>
                  <a:srgbClr val="1F2023"/>
                </a:solidFill>
                <a:latin typeface="Arial"/>
                <a:cs typeface="Arial"/>
              </a:rPr>
              <a:t>Protocol</a:t>
            </a:r>
            <a:r>
              <a:rPr sz="1400" b="1" spc="-17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F2023"/>
                </a:solidFill>
                <a:latin typeface="Arial"/>
                <a:cs typeface="Arial"/>
              </a:rPr>
              <a:t>(EIGRP)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F2023"/>
                </a:solidFill>
                <a:latin typeface="Arial"/>
                <a:cs typeface="Arial"/>
              </a:rPr>
              <a:t>Border </a:t>
            </a:r>
            <a:r>
              <a:rPr sz="1400" spc="-5" dirty="0">
                <a:solidFill>
                  <a:srgbClr val="1F2023"/>
                </a:solidFill>
                <a:latin typeface="Arial"/>
                <a:cs typeface="Arial"/>
              </a:rPr>
              <a:t>Gateway </a:t>
            </a:r>
            <a:r>
              <a:rPr sz="1400" b="1" spc="-5" dirty="0">
                <a:solidFill>
                  <a:srgbClr val="1F2023"/>
                </a:solidFill>
                <a:latin typeface="Arial"/>
                <a:cs typeface="Arial"/>
              </a:rPr>
              <a:t>Protocol</a:t>
            </a:r>
            <a:r>
              <a:rPr sz="1400" b="1" spc="-6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F2023"/>
                </a:solidFill>
                <a:latin typeface="Arial"/>
                <a:cs typeface="Arial"/>
              </a:rPr>
              <a:t>(BGP)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-5" dirty="0">
                <a:solidFill>
                  <a:srgbClr val="1F2023"/>
                </a:solidFill>
                <a:latin typeface="Arial"/>
                <a:cs typeface="Arial"/>
              </a:rPr>
              <a:t>Intermediate System-to-Intermediate </a:t>
            </a:r>
            <a:r>
              <a:rPr sz="1400" dirty="0">
                <a:solidFill>
                  <a:srgbClr val="1F2023"/>
                </a:solidFill>
                <a:latin typeface="Arial"/>
                <a:cs typeface="Arial"/>
              </a:rPr>
              <a:t>System</a:t>
            </a:r>
            <a:r>
              <a:rPr sz="1400" spc="-7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1F2023"/>
                </a:solidFill>
                <a:latin typeface="Arial"/>
                <a:cs typeface="Arial"/>
              </a:rPr>
              <a:t>(IS-IS)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70320"/>
            <a:ext cx="12192000" cy="487680"/>
            <a:chOff x="0" y="6370320"/>
            <a:chExt cx="12192000" cy="487680"/>
          </a:xfrm>
        </p:grpSpPr>
        <p:sp>
          <p:nvSpPr>
            <p:cNvPr id="3" name="object 3"/>
            <p:cNvSpPr/>
            <p:nvPr/>
          </p:nvSpPr>
          <p:spPr>
            <a:xfrm>
              <a:off x="0" y="6370320"/>
              <a:ext cx="12191999" cy="4876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92" y="6490714"/>
              <a:ext cx="1781556" cy="313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0240" y="213756"/>
            <a:ext cx="7273290" cy="906144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200" spc="-229" dirty="0">
                <a:solidFill>
                  <a:srgbClr val="A3123E"/>
                </a:solidFill>
                <a:latin typeface="Arial"/>
                <a:cs typeface="Arial"/>
              </a:rPr>
              <a:t>Data </a:t>
            </a:r>
            <a:r>
              <a:rPr sz="3200" spc="-270" dirty="0">
                <a:solidFill>
                  <a:srgbClr val="A3123E"/>
                </a:solidFill>
                <a:latin typeface="Arial"/>
                <a:cs typeface="Arial"/>
              </a:rPr>
              <a:t>Link</a:t>
            </a:r>
            <a:r>
              <a:rPr sz="3200" spc="5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800" b="0" spc="-5" dirty="0">
                <a:solidFill>
                  <a:srgbClr val="40424E"/>
                </a:solidFill>
                <a:latin typeface="Carlito"/>
                <a:cs typeface="Carlito"/>
              </a:rPr>
              <a:t>The </a:t>
            </a:r>
            <a:r>
              <a:rPr sz="1800" b="0" spc="-15" dirty="0">
                <a:solidFill>
                  <a:srgbClr val="40424E"/>
                </a:solidFill>
                <a:latin typeface="Carlito"/>
                <a:cs typeface="Carlito"/>
              </a:rPr>
              <a:t>data </a:t>
            </a:r>
            <a:r>
              <a:rPr sz="1800" b="0" spc="-5" dirty="0">
                <a:solidFill>
                  <a:srgbClr val="40424E"/>
                </a:solidFill>
                <a:latin typeface="Carlito"/>
                <a:cs typeface="Carlito"/>
              </a:rPr>
              <a:t>link </a:t>
            </a:r>
            <a:r>
              <a:rPr sz="1800" b="0" spc="-15" dirty="0">
                <a:solidFill>
                  <a:srgbClr val="40424E"/>
                </a:solidFill>
                <a:latin typeface="Carlito"/>
                <a:cs typeface="Carlito"/>
              </a:rPr>
              <a:t>layer </a:t>
            </a:r>
            <a:r>
              <a:rPr sz="1800" b="0" dirty="0">
                <a:solidFill>
                  <a:srgbClr val="40424E"/>
                </a:solidFill>
                <a:latin typeface="Carlito"/>
                <a:cs typeface="Carlito"/>
              </a:rPr>
              <a:t>is </a:t>
            </a:r>
            <a:r>
              <a:rPr sz="1800" b="0" spc="-5" dirty="0">
                <a:solidFill>
                  <a:srgbClr val="40424E"/>
                </a:solidFill>
                <a:latin typeface="Carlito"/>
                <a:cs typeface="Carlito"/>
              </a:rPr>
              <a:t>responsible </a:t>
            </a:r>
            <a:r>
              <a:rPr sz="1800" b="0" spc="-15" dirty="0">
                <a:solidFill>
                  <a:srgbClr val="40424E"/>
                </a:solidFill>
                <a:latin typeface="Carlito"/>
                <a:cs typeface="Carlito"/>
              </a:rPr>
              <a:t>for </a:t>
            </a:r>
            <a:r>
              <a:rPr sz="1800" b="0" spc="-5" dirty="0">
                <a:solidFill>
                  <a:srgbClr val="40424E"/>
                </a:solidFill>
                <a:latin typeface="Carlito"/>
                <a:cs typeface="Carlito"/>
              </a:rPr>
              <a:t>the node </a:t>
            </a:r>
            <a:r>
              <a:rPr sz="1800" b="0" spc="-10" dirty="0">
                <a:solidFill>
                  <a:srgbClr val="40424E"/>
                </a:solidFill>
                <a:latin typeface="Carlito"/>
                <a:cs typeface="Carlito"/>
              </a:rPr>
              <a:t>to </a:t>
            </a:r>
            <a:r>
              <a:rPr sz="1800" b="0" spc="-5" dirty="0">
                <a:solidFill>
                  <a:srgbClr val="40424E"/>
                </a:solidFill>
                <a:latin typeface="Carlito"/>
                <a:cs typeface="Carlito"/>
              </a:rPr>
              <a:t>node delivery of </a:t>
            </a:r>
            <a:r>
              <a:rPr sz="1800" b="0" dirty="0">
                <a:solidFill>
                  <a:srgbClr val="40424E"/>
                </a:solidFill>
                <a:latin typeface="Carlito"/>
                <a:cs typeface="Carlito"/>
              </a:rPr>
              <a:t>the</a:t>
            </a:r>
            <a:r>
              <a:rPr sz="1800" b="0" spc="175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b="0" spc="-5" dirty="0">
                <a:solidFill>
                  <a:srgbClr val="40424E"/>
                </a:solidFill>
                <a:latin typeface="Carlito"/>
                <a:cs typeface="Carlito"/>
              </a:rPr>
              <a:t>message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0948" y="1287780"/>
            <a:ext cx="9229344" cy="46070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40" y="1118438"/>
            <a:ext cx="10378440" cy="21170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49530" indent="-228600">
              <a:lnSpc>
                <a:spcPts val="3030"/>
              </a:lnSpc>
              <a:spcBef>
                <a:spcPts val="475"/>
              </a:spcBef>
              <a:buChar char="•"/>
              <a:tabLst>
                <a:tab pos="241300" algn="l"/>
              </a:tabLst>
            </a:pPr>
            <a:r>
              <a:rPr sz="2800" spc="-325" dirty="0">
                <a:latin typeface="Arial"/>
                <a:cs typeface="Arial"/>
              </a:rPr>
              <a:t>MAC </a:t>
            </a:r>
            <a:r>
              <a:rPr sz="2800" spc="-170" dirty="0">
                <a:latin typeface="Arial"/>
                <a:cs typeface="Arial"/>
              </a:rPr>
              <a:t>address </a:t>
            </a:r>
            <a:r>
              <a:rPr sz="2800" spc="-95" dirty="0">
                <a:latin typeface="Arial"/>
                <a:cs typeface="Arial"/>
              </a:rPr>
              <a:t>is </a:t>
            </a:r>
            <a:r>
              <a:rPr sz="2800" spc="-305" dirty="0">
                <a:latin typeface="Arial"/>
                <a:cs typeface="Arial"/>
              </a:rPr>
              <a:t>a </a:t>
            </a:r>
            <a:r>
              <a:rPr sz="2800" spc="-160" dirty="0">
                <a:latin typeface="Arial"/>
                <a:cs typeface="Arial"/>
              </a:rPr>
              <a:t>12 </a:t>
            </a:r>
            <a:r>
              <a:rPr sz="2800" spc="-85" dirty="0">
                <a:latin typeface="Arial"/>
                <a:cs typeface="Arial"/>
              </a:rPr>
              <a:t>digit </a:t>
            </a:r>
            <a:r>
              <a:rPr sz="2800" spc="-160" dirty="0">
                <a:latin typeface="Arial"/>
                <a:cs typeface="Arial"/>
              </a:rPr>
              <a:t>alphanumeric </a:t>
            </a:r>
            <a:r>
              <a:rPr sz="2800" spc="-145" dirty="0">
                <a:latin typeface="Arial"/>
                <a:cs typeface="Arial"/>
              </a:rPr>
              <a:t>number </a:t>
            </a:r>
            <a:r>
              <a:rPr sz="2800" spc="-190" dirty="0">
                <a:latin typeface="Arial"/>
                <a:cs typeface="Arial"/>
              </a:rPr>
              <a:t>embedded </a:t>
            </a:r>
            <a:r>
              <a:rPr sz="2800" spc="-100" dirty="0">
                <a:latin typeface="Arial"/>
                <a:cs typeface="Arial"/>
              </a:rPr>
              <a:t>in </a:t>
            </a:r>
            <a:r>
              <a:rPr sz="2800" spc="-305" dirty="0">
                <a:latin typeface="Arial"/>
                <a:cs typeface="Arial"/>
              </a:rPr>
              <a:t>a </a:t>
            </a:r>
            <a:r>
              <a:rPr sz="2800" spc="-290" dirty="0">
                <a:latin typeface="Arial"/>
                <a:cs typeface="Arial"/>
              </a:rPr>
              <a:t>NIC </a:t>
            </a:r>
            <a:r>
              <a:rPr sz="2800" dirty="0">
                <a:latin typeface="Arial"/>
                <a:cs typeface="Arial"/>
              </a:rPr>
              <a:t>(  </a:t>
            </a:r>
            <a:r>
              <a:rPr sz="2800" spc="-145" dirty="0">
                <a:latin typeface="Arial"/>
                <a:cs typeface="Arial"/>
              </a:rPr>
              <a:t>Network</a:t>
            </a:r>
            <a:r>
              <a:rPr sz="2800" spc="215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Interface </a:t>
            </a:r>
            <a:r>
              <a:rPr sz="2800" spc="-195" dirty="0">
                <a:latin typeface="Arial"/>
                <a:cs typeface="Arial"/>
              </a:rPr>
              <a:t>Card) </a:t>
            </a:r>
            <a:r>
              <a:rPr sz="2800" spc="-75" dirty="0">
                <a:latin typeface="Arial"/>
                <a:cs typeface="Arial"/>
              </a:rPr>
              <a:t>of </a:t>
            </a:r>
            <a:r>
              <a:rPr sz="2800" spc="-310" dirty="0">
                <a:latin typeface="Arial"/>
                <a:cs typeface="Arial"/>
              </a:rPr>
              <a:t>a </a:t>
            </a:r>
            <a:r>
              <a:rPr sz="2800" spc="-130" dirty="0">
                <a:latin typeface="Arial"/>
                <a:cs typeface="Arial"/>
              </a:rPr>
              <a:t>computer </a:t>
            </a:r>
            <a:r>
              <a:rPr sz="2800" spc="-155" dirty="0">
                <a:latin typeface="Arial"/>
                <a:cs typeface="Arial"/>
              </a:rPr>
              <a:t>by </a:t>
            </a:r>
            <a:r>
              <a:rPr sz="2800" spc="-120" dirty="0">
                <a:latin typeface="Arial"/>
                <a:cs typeface="Arial"/>
              </a:rPr>
              <a:t>your </a:t>
            </a:r>
            <a:r>
              <a:rPr sz="2800" spc="-130" dirty="0">
                <a:latin typeface="Arial"/>
                <a:cs typeface="Arial"/>
              </a:rPr>
              <a:t>computer </a:t>
            </a:r>
            <a:r>
              <a:rPr sz="2800" spc="-145" dirty="0">
                <a:latin typeface="Arial"/>
                <a:cs typeface="Arial"/>
              </a:rPr>
              <a:t>manufacturer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ct val="90000"/>
              </a:lnSpc>
              <a:spcBef>
                <a:spcPts val="955"/>
              </a:spcBef>
              <a:buChar char="•"/>
              <a:tabLst>
                <a:tab pos="241300" algn="l"/>
              </a:tabLst>
            </a:pPr>
            <a:r>
              <a:rPr sz="2800" spc="-235" dirty="0">
                <a:latin typeface="Arial"/>
                <a:cs typeface="Arial"/>
              </a:rPr>
              <a:t>Data </a:t>
            </a:r>
            <a:r>
              <a:rPr sz="2800" spc="-105" dirty="0">
                <a:latin typeface="Arial"/>
                <a:cs typeface="Arial"/>
              </a:rPr>
              <a:t>link </a:t>
            </a:r>
            <a:r>
              <a:rPr sz="2800" spc="-165" dirty="0">
                <a:latin typeface="Arial"/>
                <a:cs typeface="Arial"/>
              </a:rPr>
              <a:t>layer </a:t>
            </a:r>
            <a:r>
              <a:rPr sz="2800" spc="-210" dirty="0">
                <a:latin typeface="Arial"/>
                <a:cs typeface="Arial"/>
              </a:rPr>
              <a:t>has </a:t>
            </a:r>
            <a:r>
              <a:rPr sz="2800" spc="-310" dirty="0">
                <a:latin typeface="Arial"/>
                <a:cs typeface="Arial"/>
              </a:rPr>
              <a:t>a </a:t>
            </a:r>
            <a:r>
              <a:rPr sz="2800" spc="-130" dirty="0">
                <a:latin typeface="Arial"/>
                <a:cs typeface="Arial"/>
              </a:rPr>
              <a:t>software </a:t>
            </a:r>
            <a:r>
              <a:rPr sz="2800" spc="-195" dirty="0">
                <a:latin typeface="Arial"/>
                <a:cs typeface="Arial"/>
              </a:rPr>
              <a:t>embedded </a:t>
            </a:r>
            <a:r>
              <a:rPr sz="2800" spc="-100" dirty="0">
                <a:latin typeface="Arial"/>
                <a:cs typeface="Arial"/>
              </a:rPr>
              <a:t>in </a:t>
            </a:r>
            <a:r>
              <a:rPr sz="2800" spc="-140" dirty="0">
                <a:latin typeface="Arial"/>
                <a:cs typeface="Arial"/>
              </a:rPr>
              <a:t>the </a:t>
            </a:r>
            <a:r>
              <a:rPr sz="2800" spc="-295" dirty="0">
                <a:latin typeface="Arial"/>
                <a:cs typeface="Arial"/>
              </a:rPr>
              <a:t>NIC </a:t>
            </a:r>
            <a:r>
              <a:rPr sz="2800" spc="-155" dirty="0">
                <a:latin typeface="Arial"/>
                <a:cs typeface="Arial"/>
              </a:rPr>
              <a:t>card </a:t>
            </a:r>
            <a:r>
              <a:rPr sz="2800" spc="-210" dirty="0">
                <a:latin typeface="Arial"/>
                <a:cs typeface="Arial"/>
              </a:rPr>
              <a:t>and </a:t>
            </a:r>
            <a:r>
              <a:rPr sz="2800" spc="-135" dirty="0">
                <a:latin typeface="Arial"/>
                <a:cs typeface="Arial"/>
              </a:rPr>
              <a:t>provides </a:t>
            </a:r>
            <a:r>
              <a:rPr sz="2800" spc="-310" dirty="0">
                <a:latin typeface="Arial"/>
                <a:cs typeface="Arial"/>
              </a:rPr>
              <a:t>a  </a:t>
            </a:r>
            <a:r>
              <a:rPr sz="2800" spc="-204" dirty="0">
                <a:latin typeface="Arial"/>
                <a:cs typeface="Arial"/>
              </a:rPr>
              <a:t>means </a:t>
            </a:r>
            <a:r>
              <a:rPr sz="2800" spc="-90" dirty="0">
                <a:latin typeface="Arial"/>
                <a:cs typeface="Arial"/>
              </a:rPr>
              <a:t>to </a:t>
            </a:r>
            <a:r>
              <a:rPr sz="2800" spc="-114" dirty="0">
                <a:latin typeface="Arial"/>
                <a:cs typeface="Arial"/>
              </a:rPr>
              <a:t>transfer </a:t>
            </a:r>
            <a:r>
              <a:rPr sz="2800" spc="-140" dirty="0">
                <a:latin typeface="Arial"/>
                <a:cs typeface="Arial"/>
              </a:rPr>
              <a:t>the </a:t>
            </a:r>
            <a:r>
              <a:rPr sz="2800" spc="-195" dirty="0">
                <a:latin typeface="Arial"/>
                <a:cs typeface="Arial"/>
              </a:rPr>
              <a:t>data </a:t>
            </a:r>
            <a:r>
              <a:rPr sz="2800" spc="-150" dirty="0">
                <a:latin typeface="Arial"/>
                <a:cs typeface="Arial"/>
              </a:rPr>
              <a:t>frame </a:t>
            </a:r>
            <a:r>
              <a:rPr sz="2800" spc="-120" dirty="0">
                <a:latin typeface="Arial"/>
                <a:cs typeface="Arial"/>
              </a:rPr>
              <a:t>through </a:t>
            </a:r>
            <a:r>
              <a:rPr sz="2800" spc="-310" dirty="0">
                <a:latin typeface="Arial"/>
                <a:cs typeface="Arial"/>
              </a:rPr>
              <a:t>a </a:t>
            </a:r>
            <a:r>
              <a:rPr sz="2800" spc="-140" dirty="0">
                <a:latin typeface="Arial"/>
                <a:cs typeface="Arial"/>
              </a:rPr>
              <a:t>local </a:t>
            </a:r>
            <a:r>
              <a:rPr sz="2800" spc="-185" dirty="0">
                <a:latin typeface="Arial"/>
                <a:cs typeface="Arial"/>
              </a:rPr>
              <a:t>media </a:t>
            </a:r>
            <a:r>
              <a:rPr sz="2800" dirty="0">
                <a:latin typeface="Arial"/>
                <a:cs typeface="Arial"/>
              </a:rPr>
              <a:t>( </a:t>
            </a:r>
            <a:r>
              <a:rPr sz="2800" spc="-145" dirty="0">
                <a:latin typeface="Arial"/>
                <a:cs typeface="Arial"/>
              </a:rPr>
              <a:t>copper  wire/Optical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Fibre/Air)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240" y="287782"/>
            <a:ext cx="25984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9" dirty="0">
                <a:solidFill>
                  <a:srgbClr val="A3123E"/>
                </a:solidFill>
                <a:latin typeface="Arial"/>
                <a:cs typeface="Arial"/>
              </a:rPr>
              <a:t>Data </a:t>
            </a:r>
            <a:r>
              <a:rPr sz="3200" spc="-270" dirty="0">
                <a:solidFill>
                  <a:srgbClr val="A3123E"/>
                </a:solidFill>
                <a:latin typeface="Arial"/>
                <a:cs typeface="Arial"/>
              </a:rPr>
              <a:t>Link</a:t>
            </a:r>
            <a:r>
              <a:rPr sz="3200" spc="-65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5644" y="3461653"/>
            <a:ext cx="5710428" cy="2463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9915" y="4092702"/>
            <a:ext cx="5652770" cy="1429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85" dirty="0">
                <a:solidFill>
                  <a:srgbClr val="C00000"/>
                </a:solidFill>
                <a:latin typeface="Arial"/>
                <a:cs typeface="Arial"/>
              </a:rPr>
              <a:t>Functions </a:t>
            </a:r>
            <a:r>
              <a:rPr sz="2000" b="1" spc="-114" dirty="0">
                <a:solidFill>
                  <a:srgbClr val="C00000"/>
                </a:solidFill>
                <a:latin typeface="Arial"/>
                <a:cs typeface="Arial"/>
              </a:rPr>
              <a:t>:Data </a:t>
            </a:r>
            <a:r>
              <a:rPr sz="2000" b="1" spc="-170" dirty="0">
                <a:solidFill>
                  <a:srgbClr val="C00000"/>
                </a:solidFill>
                <a:latin typeface="Arial"/>
                <a:cs typeface="Arial"/>
              </a:rPr>
              <a:t>Link</a:t>
            </a:r>
            <a:r>
              <a:rPr sz="2000" b="1" spc="9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170" dirty="0">
                <a:solidFill>
                  <a:srgbClr val="C00000"/>
                </a:solidFill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  <a:p>
            <a:pPr marL="469265" marR="227965">
              <a:lnSpc>
                <a:spcPct val="100000"/>
              </a:lnSpc>
              <a:spcBef>
                <a:spcPts val="10"/>
              </a:spcBef>
            </a:pPr>
            <a:r>
              <a:rPr sz="1800" spc="-125" dirty="0">
                <a:latin typeface="Arial"/>
                <a:cs typeface="Arial"/>
              </a:rPr>
              <a:t>Access </a:t>
            </a:r>
            <a:r>
              <a:rPr sz="1800" spc="-90" dirty="0">
                <a:latin typeface="Arial"/>
                <a:cs typeface="Arial"/>
              </a:rPr>
              <a:t>the </a:t>
            </a:r>
            <a:r>
              <a:rPr sz="1800" spc="-120" dirty="0">
                <a:latin typeface="Arial"/>
                <a:cs typeface="Arial"/>
              </a:rPr>
              <a:t>Media </a:t>
            </a:r>
            <a:r>
              <a:rPr sz="1800" spc="-105" dirty="0">
                <a:latin typeface="Arial"/>
                <a:cs typeface="Arial"/>
              </a:rPr>
              <a:t>(Framing)– </a:t>
            </a:r>
            <a:r>
              <a:rPr sz="1800" spc="-100" dirty="0">
                <a:latin typeface="Arial"/>
                <a:cs typeface="Arial"/>
              </a:rPr>
              <a:t>Higher </a:t>
            </a:r>
            <a:r>
              <a:rPr sz="1800" spc="-105" dirty="0">
                <a:latin typeface="Arial"/>
                <a:cs typeface="Arial"/>
              </a:rPr>
              <a:t>layers </a:t>
            </a:r>
            <a:r>
              <a:rPr sz="1800" spc="-125" dirty="0">
                <a:latin typeface="Arial"/>
                <a:cs typeface="Arial"/>
              </a:rPr>
              <a:t>are </a:t>
            </a:r>
            <a:r>
              <a:rPr sz="1800" spc="-120" dirty="0">
                <a:latin typeface="Arial"/>
                <a:cs typeface="Arial"/>
              </a:rPr>
              <a:t>able </a:t>
            </a:r>
            <a:r>
              <a:rPr sz="1800" spc="-60" dirty="0">
                <a:latin typeface="Arial"/>
                <a:cs typeface="Arial"/>
              </a:rPr>
              <a:t>to  </a:t>
            </a:r>
            <a:r>
              <a:rPr sz="1800" spc="-80" dirty="0">
                <a:latin typeface="Arial"/>
                <a:cs typeface="Arial"/>
              </a:rPr>
              <a:t>transfer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30" dirty="0">
                <a:latin typeface="Arial"/>
                <a:cs typeface="Arial"/>
              </a:rPr>
              <a:t>data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with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the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help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25" dirty="0">
                <a:latin typeface="Arial"/>
                <a:cs typeface="Arial"/>
              </a:rPr>
              <a:t>data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link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800" spc="-185" dirty="0">
                <a:latin typeface="Arial"/>
                <a:cs typeface="Arial"/>
              </a:rPr>
              <a:t>– </a:t>
            </a:r>
            <a:r>
              <a:rPr sz="1800" spc="-100" dirty="0">
                <a:latin typeface="Arial"/>
                <a:cs typeface="Arial"/>
              </a:rPr>
              <a:t>Controls </a:t>
            </a:r>
            <a:r>
              <a:rPr sz="1800" spc="-105" dirty="0">
                <a:latin typeface="Arial"/>
                <a:cs typeface="Arial"/>
              </a:rPr>
              <a:t>how </a:t>
            </a:r>
            <a:r>
              <a:rPr sz="1800" spc="-130" dirty="0">
                <a:latin typeface="Arial"/>
                <a:cs typeface="Arial"/>
              </a:rPr>
              <a:t>data </a:t>
            </a:r>
            <a:r>
              <a:rPr sz="1800" spc="-60" dirty="0">
                <a:latin typeface="Arial"/>
                <a:cs typeface="Arial"/>
              </a:rPr>
              <a:t>is </a:t>
            </a:r>
            <a:r>
              <a:rPr sz="1800" spc="-114" dirty="0">
                <a:latin typeface="Arial"/>
                <a:cs typeface="Arial"/>
              </a:rPr>
              <a:t>placed </a:t>
            </a:r>
            <a:r>
              <a:rPr sz="1800" spc="-135" dirty="0">
                <a:latin typeface="Arial"/>
                <a:cs typeface="Arial"/>
              </a:rPr>
              <a:t>and </a:t>
            </a:r>
            <a:r>
              <a:rPr sz="1800" spc="-100" dirty="0">
                <a:latin typeface="Arial"/>
                <a:cs typeface="Arial"/>
              </a:rPr>
              <a:t>received </a:t>
            </a:r>
            <a:r>
              <a:rPr sz="1800" spc="-65" dirty="0">
                <a:latin typeface="Arial"/>
                <a:cs typeface="Arial"/>
              </a:rPr>
              <a:t>in </a:t>
            </a:r>
            <a:r>
              <a:rPr sz="1800" spc="-90" dirty="0">
                <a:latin typeface="Arial"/>
                <a:cs typeface="Arial"/>
              </a:rPr>
              <a:t>the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media-</a:t>
            </a:r>
            <a:endParaRPr sz="18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800" spc="-120" dirty="0">
                <a:latin typeface="Arial"/>
                <a:cs typeface="Arial"/>
              </a:rPr>
              <a:t>Media Access </a:t>
            </a:r>
            <a:r>
              <a:rPr sz="1800" spc="-95" dirty="0">
                <a:latin typeface="Arial"/>
                <a:cs typeface="Arial"/>
              </a:rPr>
              <a:t>Control, </a:t>
            </a:r>
            <a:r>
              <a:rPr sz="1800" spc="-90" dirty="0">
                <a:latin typeface="Arial"/>
                <a:cs typeface="Arial"/>
              </a:rPr>
              <a:t>Error</a:t>
            </a:r>
            <a:r>
              <a:rPr sz="1800" spc="31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70320"/>
            <a:ext cx="12192000" cy="487680"/>
            <a:chOff x="0" y="6370320"/>
            <a:chExt cx="12192000" cy="487680"/>
          </a:xfrm>
        </p:grpSpPr>
        <p:sp>
          <p:nvSpPr>
            <p:cNvPr id="3" name="object 3"/>
            <p:cNvSpPr/>
            <p:nvPr/>
          </p:nvSpPr>
          <p:spPr>
            <a:xfrm>
              <a:off x="0" y="6370320"/>
              <a:ext cx="12191999" cy="4876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92" y="6490714"/>
              <a:ext cx="1781556" cy="313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2461260" y="1595627"/>
            <a:ext cx="8860790" cy="3830320"/>
          </a:xfrm>
          <a:custGeom>
            <a:avLst/>
            <a:gdLst/>
            <a:ahLst/>
            <a:cxnLst/>
            <a:rect l="l" t="t" r="r" b="b"/>
            <a:pathLst>
              <a:path w="8860790" h="3830320">
                <a:moveTo>
                  <a:pt x="8860536" y="0"/>
                </a:moveTo>
                <a:lnTo>
                  <a:pt x="0" y="0"/>
                </a:lnTo>
                <a:lnTo>
                  <a:pt x="0" y="3829812"/>
                </a:lnTo>
                <a:lnTo>
                  <a:pt x="8860536" y="3829812"/>
                </a:lnTo>
                <a:lnTo>
                  <a:pt x="8860536" y="0"/>
                </a:lnTo>
                <a:close/>
              </a:path>
            </a:pathLst>
          </a:custGeom>
          <a:solidFill>
            <a:srgbClr val="FCD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61260" y="1595627"/>
            <a:ext cx="8860790" cy="383032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300">
              <a:latin typeface="Times New Roman"/>
              <a:cs typeface="Times New Roman"/>
            </a:endParaRPr>
          </a:p>
          <a:p>
            <a:pPr marL="996950" algn="ctr">
              <a:lnSpc>
                <a:spcPct val="100000"/>
              </a:lnSpc>
              <a:spcBef>
                <a:spcPts val="2930"/>
              </a:spcBef>
            </a:pPr>
            <a:r>
              <a:rPr sz="3600" b="1" spc="-305" dirty="0">
                <a:latin typeface="Arial"/>
                <a:cs typeface="Arial"/>
              </a:rPr>
              <a:t>Protocol </a:t>
            </a:r>
            <a:r>
              <a:rPr sz="3600" b="1" spc="-200" dirty="0">
                <a:latin typeface="Arial"/>
                <a:cs typeface="Arial"/>
              </a:rPr>
              <a:t>layers, </a:t>
            </a:r>
            <a:r>
              <a:rPr sz="3600" b="1" spc="-250" dirty="0">
                <a:latin typeface="Arial"/>
                <a:cs typeface="Arial"/>
              </a:rPr>
              <a:t>service</a:t>
            </a:r>
            <a:r>
              <a:rPr sz="3600" b="1" spc="204" dirty="0">
                <a:latin typeface="Arial"/>
                <a:cs typeface="Arial"/>
              </a:rPr>
              <a:t> </a:t>
            </a:r>
            <a:r>
              <a:rPr sz="3600" b="1" spc="-320" dirty="0">
                <a:latin typeface="Arial"/>
                <a:cs typeface="Arial"/>
              </a:rPr>
              <a:t>models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0791" y="80772"/>
            <a:ext cx="2639568" cy="2639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70320"/>
            <a:ext cx="12192000" cy="487680"/>
            <a:chOff x="0" y="6370320"/>
            <a:chExt cx="12192000" cy="487680"/>
          </a:xfrm>
        </p:grpSpPr>
        <p:sp>
          <p:nvSpPr>
            <p:cNvPr id="3" name="object 3"/>
            <p:cNvSpPr/>
            <p:nvPr/>
          </p:nvSpPr>
          <p:spPr>
            <a:xfrm>
              <a:off x="0" y="6370320"/>
              <a:ext cx="12191999" cy="4876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92" y="6490714"/>
              <a:ext cx="1781556" cy="313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0240" y="287782"/>
            <a:ext cx="25984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9" dirty="0">
                <a:solidFill>
                  <a:srgbClr val="A3123E"/>
                </a:solidFill>
                <a:latin typeface="Arial"/>
                <a:cs typeface="Arial"/>
              </a:rPr>
              <a:t>Data </a:t>
            </a:r>
            <a:r>
              <a:rPr sz="3200" spc="-270" dirty="0">
                <a:solidFill>
                  <a:srgbClr val="A3123E"/>
                </a:solidFill>
                <a:latin typeface="Arial"/>
                <a:cs typeface="Arial"/>
              </a:rPr>
              <a:t>Link</a:t>
            </a:r>
            <a:r>
              <a:rPr sz="3200" spc="-65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9136" y="1054608"/>
            <a:ext cx="9413747" cy="5266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9682" y="923544"/>
            <a:ext cx="9962317" cy="544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240" y="289306"/>
            <a:ext cx="24250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60" dirty="0">
                <a:solidFill>
                  <a:srgbClr val="A3123E"/>
                </a:solidFill>
                <a:latin typeface="Arial"/>
                <a:cs typeface="Arial"/>
              </a:rPr>
              <a:t>Physical</a:t>
            </a:r>
            <a:r>
              <a:rPr sz="3200" spc="-160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1814" y="257936"/>
            <a:ext cx="6805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move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800" i="1" spc="-5" dirty="0">
                <a:solidFill>
                  <a:srgbClr val="525252"/>
                </a:solidFill>
                <a:latin typeface="Arial"/>
                <a:cs typeface="Arial"/>
              </a:rPr>
              <a:t>individual bits </a:t>
            </a:r>
            <a:r>
              <a:rPr sz="1800" spc="-10" dirty="0">
                <a:solidFill>
                  <a:srgbClr val="525252"/>
                </a:solidFill>
                <a:latin typeface="Arial"/>
                <a:cs typeface="Arial"/>
              </a:rPr>
              <a:t>within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frame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from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one node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to the</a:t>
            </a:r>
            <a:r>
              <a:rPr sz="1800" spc="8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next.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772" y="1700022"/>
            <a:ext cx="2042795" cy="4686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It is responsible </a:t>
            </a:r>
            <a:r>
              <a:rPr sz="1600" spc="-15" dirty="0">
                <a:solidFill>
                  <a:srgbClr val="40424E"/>
                </a:solidFill>
                <a:latin typeface="Carlito"/>
                <a:cs typeface="Carlito"/>
              </a:rPr>
              <a:t>for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the 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actual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physical  connection between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the  devices. The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physical  </a:t>
            </a:r>
            <a:r>
              <a:rPr sz="1600" spc="-15" dirty="0">
                <a:solidFill>
                  <a:srgbClr val="40424E"/>
                </a:solidFill>
                <a:latin typeface="Carlito"/>
                <a:cs typeface="Carlito"/>
              </a:rPr>
              <a:t>layer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contains  information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in the </a:t>
            </a:r>
            <a:r>
              <a:rPr sz="1600" spc="-15" dirty="0">
                <a:solidFill>
                  <a:srgbClr val="40424E"/>
                </a:solidFill>
                <a:latin typeface="Carlito"/>
                <a:cs typeface="Carlito"/>
              </a:rPr>
              <a:t>form 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of</a:t>
            </a:r>
            <a:r>
              <a:rPr sz="1600" spc="10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40424E"/>
                </a:solidFill>
                <a:latin typeface="Carlito"/>
                <a:cs typeface="Carlito"/>
              </a:rPr>
              <a:t>bits.</a:t>
            </a:r>
            <a:endParaRPr sz="1600">
              <a:latin typeface="Carlito"/>
              <a:cs typeface="Carlito"/>
            </a:endParaRPr>
          </a:p>
          <a:p>
            <a:pPr marL="12700" marR="167005" indent="45720">
              <a:lnSpc>
                <a:spcPct val="100000"/>
              </a:lnSpc>
            </a:pP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It </a:t>
            </a:r>
            <a:r>
              <a:rPr sz="1600" dirty="0">
                <a:solidFill>
                  <a:srgbClr val="40424E"/>
                </a:solidFill>
                <a:latin typeface="Carlito"/>
                <a:cs typeface="Carlito"/>
              </a:rPr>
              <a:t>is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responsible </a:t>
            </a:r>
            <a:r>
              <a:rPr sz="1600" spc="-20" dirty="0">
                <a:solidFill>
                  <a:srgbClr val="40424E"/>
                </a:solidFill>
                <a:latin typeface="Carlito"/>
                <a:cs typeface="Carlito"/>
              </a:rPr>
              <a:t>for 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transmitting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individual  bits </a:t>
            </a:r>
            <a:r>
              <a:rPr sz="1600" spc="-15" dirty="0">
                <a:solidFill>
                  <a:srgbClr val="40424E"/>
                </a:solidFill>
                <a:latin typeface="Carlito"/>
                <a:cs typeface="Carlito"/>
              </a:rPr>
              <a:t>from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one node to 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the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 next.</a:t>
            </a:r>
            <a:endParaRPr sz="1600">
              <a:latin typeface="Carlito"/>
              <a:cs typeface="Carlito"/>
            </a:endParaRPr>
          </a:p>
          <a:p>
            <a:pPr marL="12700" marR="53975" indent="45720">
              <a:lnSpc>
                <a:spcPct val="99900"/>
              </a:lnSpc>
              <a:spcBef>
                <a:spcPts val="5"/>
              </a:spcBef>
            </a:pP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When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receiving data, 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this </a:t>
            </a:r>
            <a:r>
              <a:rPr sz="1600" spc="-15" dirty="0">
                <a:solidFill>
                  <a:srgbClr val="40424E"/>
                </a:solidFill>
                <a:latin typeface="Carlito"/>
                <a:cs typeface="Carlito"/>
              </a:rPr>
              <a:t>layer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will </a:t>
            </a:r>
            <a:r>
              <a:rPr sz="1600" spc="-15" dirty="0">
                <a:solidFill>
                  <a:srgbClr val="40424E"/>
                </a:solidFill>
                <a:latin typeface="Carlito"/>
                <a:cs typeface="Carlito"/>
              </a:rPr>
              <a:t>get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the  signal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received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and  </a:t>
            </a:r>
            <a:r>
              <a:rPr sz="1600" spc="-15" dirty="0">
                <a:solidFill>
                  <a:srgbClr val="40424E"/>
                </a:solidFill>
                <a:latin typeface="Carlito"/>
                <a:cs typeface="Carlito"/>
              </a:rPr>
              <a:t>convert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it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into 0s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and 1s  and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send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them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the  </a:t>
            </a:r>
            <a:r>
              <a:rPr sz="1600" spc="-15" dirty="0">
                <a:solidFill>
                  <a:srgbClr val="40424E"/>
                </a:solidFill>
                <a:latin typeface="Carlito"/>
                <a:cs typeface="Carlito"/>
              </a:rPr>
              <a:t>Data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Link </a:t>
            </a:r>
            <a:r>
              <a:rPr sz="1600" spc="-35" dirty="0">
                <a:solidFill>
                  <a:srgbClr val="40424E"/>
                </a:solidFill>
                <a:latin typeface="Carlito"/>
                <a:cs typeface="Carlito"/>
              </a:rPr>
              <a:t>layer,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which  will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put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the </a:t>
            </a:r>
            <a:r>
              <a:rPr sz="1600" spc="-15" dirty="0">
                <a:solidFill>
                  <a:srgbClr val="40424E"/>
                </a:solidFill>
                <a:latin typeface="Carlito"/>
                <a:cs typeface="Carlito"/>
              </a:rPr>
              <a:t>frame </a:t>
            </a:r>
            <a:r>
              <a:rPr sz="1600" spc="-5" dirty="0">
                <a:solidFill>
                  <a:srgbClr val="40424E"/>
                </a:solidFill>
                <a:latin typeface="Carlito"/>
                <a:cs typeface="Carlito"/>
              </a:rPr>
              <a:t>back  </a:t>
            </a:r>
            <a:r>
              <a:rPr sz="1600" spc="-10" dirty="0">
                <a:solidFill>
                  <a:srgbClr val="40424E"/>
                </a:solidFill>
                <a:latin typeface="Carlito"/>
                <a:cs typeface="Carlito"/>
              </a:rPr>
              <a:t>together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0"/>
            <a:ext cx="11456035" cy="1053465"/>
            <a:chOff x="102107" y="0"/>
            <a:chExt cx="11456035" cy="1053465"/>
          </a:xfrm>
        </p:grpSpPr>
        <p:sp>
          <p:nvSpPr>
            <p:cNvPr id="3" name="object 3"/>
            <p:cNvSpPr/>
            <p:nvPr/>
          </p:nvSpPr>
          <p:spPr>
            <a:xfrm>
              <a:off x="998219" y="108204"/>
              <a:ext cx="438912" cy="4739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3795" y="530351"/>
              <a:ext cx="563880" cy="474345"/>
            </a:xfrm>
            <a:custGeom>
              <a:avLst/>
              <a:gdLst/>
              <a:ahLst/>
              <a:cxnLst/>
              <a:rect l="l" t="t" r="r" b="b"/>
              <a:pathLst>
                <a:path w="563880" h="474344">
                  <a:moveTo>
                    <a:pt x="563880" y="0"/>
                  </a:moveTo>
                  <a:lnTo>
                    <a:pt x="0" y="0"/>
                  </a:lnTo>
                  <a:lnTo>
                    <a:pt x="0" y="473963"/>
                  </a:lnTo>
                  <a:lnTo>
                    <a:pt x="563880" y="473963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7571" y="530351"/>
              <a:ext cx="490728" cy="4739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107" y="457200"/>
              <a:ext cx="746760" cy="422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7927" y="0"/>
              <a:ext cx="43180" cy="1053465"/>
            </a:xfrm>
            <a:custGeom>
              <a:avLst/>
              <a:gdLst/>
              <a:ahLst/>
              <a:cxnLst/>
              <a:rect l="l" t="t" r="r" b="b"/>
              <a:pathLst>
                <a:path w="43180" h="1053465">
                  <a:moveTo>
                    <a:pt x="42671" y="0"/>
                  </a:moveTo>
                  <a:lnTo>
                    <a:pt x="0" y="0"/>
                  </a:lnTo>
                  <a:lnTo>
                    <a:pt x="0" y="1053084"/>
                  </a:lnTo>
                  <a:lnTo>
                    <a:pt x="42671" y="1053084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1312" y="533400"/>
              <a:ext cx="10966704" cy="32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09600" y="29718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123" y="39624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9891" y="3063239"/>
            <a:ext cx="10770235" cy="830580"/>
          </a:xfrm>
          <a:prstGeom prst="rect">
            <a:avLst/>
          </a:prstGeom>
          <a:solidFill>
            <a:srgbClr val="FAE4D5"/>
          </a:solidFill>
        </p:spPr>
        <p:txBody>
          <a:bodyPr vert="horz" wrap="square" lIns="0" tIns="27305" rIns="0" bIns="0" rtlCol="0">
            <a:spAutoFit/>
          </a:bodyPr>
          <a:lstStyle/>
          <a:p>
            <a:pPr marL="2451735" marR="2270125" indent="-170815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physical layer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responsible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0" dirty="0">
                <a:latin typeface="Carlito"/>
                <a:cs typeface="Carlito"/>
              </a:rPr>
              <a:t>movements </a:t>
            </a:r>
            <a:r>
              <a:rPr sz="2400" spc="-5" dirty="0">
                <a:latin typeface="Carlito"/>
                <a:cs typeface="Carlito"/>
              </a:rPr>
              <a:t>of  </a:t>
            </a:r>
            <a:r>
              <a:rPr sz="2400" dirty="0">
                <a:latin typeface="Carlito"/>
                <a:cs typeface="Carlito"/>
              </a:rPr>
              <a:t>individual </a:t>
            </a:r>
            <a:r>
              <a:rPr sz="2400" spc="-5" dirty="0">
                <a:latin typeface="Carlito"/>
                <a:cs typeface="Carlito"/>
              </a:rPr>
              <a:t>bits </a:t>
            </a:r>
            <a:r>
              <a:rPr sz="2400" spc="-15" dirty="0">
                <a:latin typeface="Carlito"/>
                <a:cs typeface="Carlito"/>
              </a:rPr>
              <a:t>from </a:t>
            </a:r>
            <a:r>
              <a:rPr sz="2400" spc="-5" dirty="0">
                <a:latin typeface="Carlito"/>
                <a:cs typeface="Carlito"/>
              </a:rPr>
              <a:t>one hop (node)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next.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600" y="2286000"/>
            <a:ext cx="1524000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6343" y="2296794"/>
            <a:ext cx="723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No</a:t>
            </a:r>
            <a:r>
              <a:rPr sz="2800" i="1" spc="-30" dirty="0">
                <a:solidFill>
                  <a:srgbClr val="0462C1"/>
                </a:solidFill>
                <a:latin typeface="Carlito"/>
                <a:cs typeface="Carlito"/>
              </a:rPr>
              <a:t>t</a:t>
            </a: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e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2773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8425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2.5	</a:t>
            </a:r>
            <a:r>
              <a:rPr sz="2000" b="0" i="1" spc="-10" dirty="0">
                <a:solidFill>
                  <a:srgbClr val="000000"/>
                </a:solidFill>
                <a:latin typeface="Carlito"/>
                <a:cs typeface="Carlito"/>
              </a:rPr>
              <a:t>Physical</a:t>
            </a:r>
            <a:r>
              <a:rPr sz="2000" b="0" i="1" spc="-6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layer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692" y="61722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033" y="2372318"/>
            <a:ext cx="11410253" cy="2733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0"/>
            <a:ext cx="11456035" cy="1053465"/>
            <a:chOff x="102107" y="0"/>
            <a:chExt cx="11456035" cy="1053465"/>
          </a:xfrm>
        </p:grpSpPr>
        <p:sp>
          <p:nvSpPr>
            <p:cNvPr id="3" name="object 3"/>
            <p:cNvSpPr/>
            <p:nvPr/>
          </p:nvSpPr>
          <p:spPr>
            <a:xfrm>
              <a:off x="998219" y="108204"/>
              <a:ext cx="438912" cy="4739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3795" y="530351"/>
              <a:ext cx="563880" cy="474345"/>
            </a:xfrm>
            <a:custGeom>
              <a:avLst/>
              <a:gdLst/>
              <a:ahLst/>
              <a:cxnLst/>
              <a:rect l="l" t="t" r="r" b="b"/>
              <a:pathLst>
                <a:path w="563880" h="474344">
                  <a:moveTo>
                    <a:pt x="563880" y="0"/>
                  </a:moveTo>
                  <a:lnTo>
                    <a:pt x="0" y="0"/>
                  </a:lnTo>
                  <a:lnTo>
                    <a:pt x="0" y="473963"/>
                  </a:lnTo>
                  <a:lnTo>
                    <a:pt x="563880" y="473963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7571" y="530351"/>
              <a:ext cx="490728" cy="4739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107" y="457200"/>
              <a:ext cx="746760" cy="422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7927" y="0"/>
              <a:ext cx="43180" cy="1053465"/>
            </a:xfrm>
            <a:custGeom>
              <a:avLst/>
              <a:gdLst/>
              <a:ahLst/>
              <a:cxnLst/>
              <a:rect l="l" t="t" r="r" b="b"/>
              <a:pathLst>
                <a:path w="43180" h="1053465">
                  <a:moveTo>
                    <a:pt x="42671" y="0"/>
                  </a:moveTo>
                  <a:lnTo>
                    <a:pt x="0" y="0"/>
                  </a:lnTo>
                  <a:lnTo>
                    <a:pt x="0" y="1053084"/>
                  </a:lnTo>
                  <a:lnTo>
                    <a:pt x="42671" y="1053084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1312" y="533400"/>
              <a:ext cx="10966704" cy="32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09600" y="29718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123" y="39624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9891" y="3063239"/>
            <a:ext cx="10770235" cy="83058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7305" rIns="0" bIns="0" rtlCol="0">
            <a:spAutoFit/>
          </a:bodyPr>
          <a:lstStyle/>
          <a:p>
            <a:pPr marL="2887980" marR="2667635" indent="-207645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dirty="0">
                <a:latin typeface="Carlito"/>
                <a:cs typeface="Carlito"/>
              </a:rPr>
              <a:t>link </a:t>
            </a:r>
            <a:r>
              <a:rPr sz="2400" spc="-15" dirty="0">
                <a:latin typeface="Carlito"/>
                <a:cs typeface="Carlito"/>
              </a:rPr>
              <a:t>layer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responsible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moving  </a:t>
            </a:r>
            <a:r>
              <a:rPr sz="2400" spc="-10" dirty="0">
                <a:latin typeface="Carlito"/>
                <a:cs typeface="Carlito"/>
              </a:rPr>
              <a:t>frames </a:t>
            </a:r>
            <a:r>
              <a:rPr sz="2400" spc="-15" dirty="0">
                <a:latin typeface="Carlito"/>
                <a:cs typeface="Carlito"/>
              </a:rPr>
              <a:t>from </a:t>
            </a:r>
            <a:r>
              <a:rPr sz="2400" spc="-10" dirty="0">
                <a:latin typeface="Carlito"/>
                <a:cs typeface="Carlito"/>
              </a:rPr>
              <a:t>one </a:t>
            </a:r>
            <a:r>
              <a:rPr sz="2400" spc="-5" dirty="0">
                <a:latin typeface="Carlito"/>
                <a:cs typeface="Carlito"/>
              </a:rPr>
              <a:t>hop (node)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next.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600" y="2286000"/>
            <a:ext cx="1524000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6343" y="2296794"/>
            <a:ext cx="723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No</a:t>
            </a:r>
            <a:r>
              <a:rPr sz="2800" i="1" spc="-30" dirty="0">
                <a:solidFill>
                  <a:srgbClr val="0462C1"/>
                </a:solidFill>
                <a:latin typeface="Carlito"/>
                <a:cs typeface="Carlito"/>
              </a:rPr>
              <a:t>t</a:t>
            </a: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e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2870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8425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2.6	</a:t>
            </a:r>
            <a:r>
              <a:rPr sz="2000" b="0" i="1" spc="-10" dirty="0">
                <a:solidFill>
                  <a:srgbClr val="000000"/>
                </a:solidFill>
                <a:latin typeface="Carlito"/>
                <a:cs typeface="Carlito"/>
              </a:rPr>
              <a:t>Data 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link</a:t>
            </a:r>
            <a:r>
              <a:rPr sz="2000" b="0" i="1" spc="-6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layer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615" y="2079715"/>
            <a:ext cx="11225784" cy="2761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3422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8425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2.7	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Hop-to-hop</a:t>
            </a:r>
            <a:r>
              <a:rPr sz="2000" b="0" i="1" spc="-7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delivery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1891" y="1163467"/>
            <a:ext cx="8289035" cy="4548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0"/>
            <a:ext cx="11456035" cy="1053465"/>
            <a:chOff x="102107" y="0"/>
            <a:chExt cx="11456035" cy="1053465"/>
          </a:xfrm>
        </p:grpSpPr>
        <p:sp>
          <p:nvSpPr>
            <p:cNvPr id="3" name="object 3"/>
            <p:cNvSpPr/>
            <p:nvPr/>
          </p:nvSpPr>
          <p:spPr>
            <a:xfrm>
              <a:off x="489203" y="108204"/>
              <a:ext cx="584200" cy="474345"/>
            </a:xfrm>
            <a:custGeom>
              <a:avLst/>
              <a:gdLst/>
              <a:ahLst/>
              <a:cxnLst/>
              <a:rect l="l" t="t" r="r" b="b"/>
              <a:pathLst>
                <a:path w="584200" h="474345">
                  <a:moveTo>
                    <a:pt x="583692" y="0"/>
                  </a:moveTo>
                  <a:lnTo>
                    <a:pt x="0" y="0"/>
                  </a:lnTo>
                  <a:lnTo>
                    <a:pt x="0" y="473963"/>
                  </a:lnTo>
                  <a:lnTo>
                    <a:pt x="583692" y="473963"/>
                  </a:lnTo>
                  <a:lnTo>
                    <a:pt x="5836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8219" y="108204"/>
              <a:ext cx="438912" cy="4739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3795" y="530351"/>
              <a:ext cx="563880" cy="474345"/>
            </a:xfrm>
            <a:custGeom>
              <a:avLst/>
              <a:gdLst/>
              <a:ahLst/>
              <a:cxnLst/>
              <a:rect l="l" t="t" r="r" b="b"/>
              <a:pathLst>
                <a:path w="563880" h="474344">
                  <a:moveTo>
                    <a:pt x="563880" y="0"/>
                  </a:moveTo>
                  <a:lnTo>
                    <a:pt x="0" y="0"/>
                  </a:lnTo>
                  <a:lnTo>
                    <a:pt x="0" y="473963"/>
                  </a:lnTo>
                  <a:lnTo>
                    <a:pt x="563880" y="473963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7571" y="530351"/>
              <a:ext cx="490728" cy="4739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107" y="457200"/>
              <a:ext cx="746760" cy="422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7927" y="0"/>
              <a:ext cx="43180" cy="1053465"/>
            </a:xfrm>
            <a:custGeom>
              <a:avLst/>
              <a:gdLst/>
              <a:ahLst/>
              <a:cxnLst/>
              <a:rect l="l" t="t" r="r" b="b"/>
              <a:pathLst>
                <a:path w="43180" h="1053465">
                  <a:moveTo>
                    <a:pt x="42671" y="0"/>
                  </a:moveTo>
                  <a:lnTo>
                    <a:pt x="0" y="0"/>
                  </a:lnTo>
                  <a:lnTo>
                    <a:pt x="0" y="1053084"/>
                  </a:lnTo>
                  <a:lnTo>
                    <a:pt x="42671" y="1053084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312" y="533400"/>
              <a:ext cx="10966704" cy="32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09600" y="29718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123" y="43434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9891" y="3063239"/>
            <a:ext cx="10770235" cy="120142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305" rIns="0" bIns="0" rtlCol="0">
            <a:spAutoFit/>
          </a:bodyPr>
          <a:lstStyle/>
          <a:p>
            <a:pPr marL="2939415" marR="2931160" algn="ctr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network </a:t>
            </a:r>
            <a:r>
              <a:rPr sz="2400" spc="-15" dirty="0">
                <a:latin typeface="Carlito"/>
                <a:cs typeface="Carlito"/>
              </a:rPr>
              <a:t>layer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responsible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the  </a:t>
            </a:r>
            <a:r>
              <a:rPr sz="2400" spc="-5" dirty="0">
                <a:latin typeface="Carlito"/>
                <a:cs typeface="Carlito"/>
              </a:rPr>
              <a:t>delivery of </a:t>
            </a:r>
            <a:r>
              <a:rPr sz="2400" dirty="0">
                <a:latin typeface="Carlito"/>
                <a:cs typeface="Carlito"/>
              </a:rPr>
              <a:t>individual </a:t>
            </a:r>
            <a:r>
              <a:rPr sz="2400" spc="-10" dirty="0">
                <a:latin typeface="Carlito"/>
                <a:cs typeface="Carlito"/>
              </a:rPr>
              <a:t>packets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from</a:t>
            </a:r>
            <a:endParaRPr sz="240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</a:pP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source </a:t>
            </a:r>
            <a:r>
              <a:rPr sz="2400" spc="-15" dirty="0">
                <a:latin typeface="Carlito"/>
                <a:cs typeface="Carlito"/>
              </a:rPr>
              <a:t>host to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destination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host.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1708" y="2286000"/>
            <a:ext cx="1524000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67841" y="2296794"/>
            <a:ext cx="723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i="1" spc="-5" dirty="0">
                <a:solidFill>
                  <a:srgbClr val="0462C1"/>
                </a:solidFill>
                <a:latin typeface="Carlito"/>
                <a:cs typeface="Carlito"/>
              </a:rPr>
              <a:t>No</a:t>
            </a:r>
            <a:r>
              <a:rPr sz="2800" b="0" i="1" spc="-30" dirty="0">
                <a:solidFill>
                  <a:srgbClr val="0462C1"/>
                </a:solidFill>
                <a:latin typeface="Carlito"/>
                <a:cs typeface="Carlito"/>
              </a:rPr>
              <a:t>t</a:t>
            </a:r>
            <a:r>
              <a:rPr sz="2800" b="0" i="1" spc="-5" dirty="0">
                <a:solidFill>
                  <a:srgbClr val="0462C1"/>
                </a:solidFill>
                <a:latin typeface="Carlito"/>
                <a:cs typeface="Carlito"/>
              </a:rPr>
              <a:t>e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2835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8425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2.8	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Network</a:t>
            </a:r>
            <a:r>
              <a:rPr sz="2000" b="0" i="1" spc="-9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layer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515" y="1986752"/>
            <a:ext cx="11568684" cy="287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4456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8425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2.9	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Source-to-destination</a:t>
            </a:r>
            <a:r>
              <a:rPr sz="2000" b="0" i="1" spc="-7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delivery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64664" y="1211554"/>
            <a:ext cx="6777228" cy="4808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51045"/>
            <a:ext cx="12192000" cy="5907405"/>
            <a:chOff x="0" y="951045"/>
            <a:chExt cx="12192000" cy="5907405"/>
          </a:xfrm>
        </p:grpSpPr>
        <p:sp>
          <p:nvSpPr>
            <p:cNvPr id="3" name="object 3"/>
            <p:cNvSpPr/>
            <p:nvPr/>
          </p:nvSpPr>
          <p:spPr>
            <a:xfrm>
              <a:off x="6182868" y="3707917"/>
              <a:ext cx="3348934" cy="2645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1499" y="951045"/>
              <a:ext cx="9106635" cy="30643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0240" y="289306"/>
            <a:ext cx="74930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60" dirty="0">
                <a:solidFill>
                  <a:srgbClr val="A3123E"/>
                </a:solidFill>
                <a:latin typeface="Arial"/>
                <a:cs typeface="Arial"/>
              </a:rPr>
              <a:t>Layering </a:t>
            </a:r>
            <a:r>
              <a:rPr sz="3200" spc="-325" dirty="0">
                <a:solidFill>
                  <a:srgbClr val="A3123E"/>
                </a:solidFill>
                <a:latin typeface="Arial"/>
                <a:cs typeface="Arial"/>
              </a:rPr>
              <a:t>– </a:t>
            </a:r>
            <a:r>
              <a:rPr sz="3200" spc="-270" dirty="0">
                <a:solidFill>
                  <a:srgbClr val="A3123E"/>
                </a:solidFill>
                <a:latin typeface="Arial"/>
                <a:cs typeface="Arial"/>
              </a:rPr>
              <a:t>Analogy- </a:t>
            </a:r>
            <a:r>
              <a:rPr sz="3200" spc="-260" dirty="0">
                <a:solidFill>
                  <a:srgbClr val="A3123E"/>
                </a:solidFill>
                <a:latin typeface="Arial"/>
                <a:cs typeface="Arial"/>
              </a:rPr>
              <a:t>Organization </a:t>
            </a:r>
            <a:r>
              <a:rPr sz="3200" spc="-265" dirty="0">
                <a:solidFill>
                  <a:srgbClr val="A3123E"/>
                </a:solidFill>
                <a:latin typeface="Arial"/>
                <a:cs typeface="Arial"/>
              </a:rPr>
              <a:t>of </a:t>
            </a:r>
            <a:r>
              <a:rPr sz="3200" spc="-165" dirty="0">
                <a:solidFill>
                  <a:srgbClr val="A3123E"/>
                </a:solidFill>
                <a:latin typeface="Arial"/>
                <a:cs typeface="Arial"/>
              </a:rPr>
              <a:t>air</a:t>
            </a:r>
            <a:r>
              <a:rPr sz="3200" spc="175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00" dirty="0">
                <a:solidFill>
                  <a:srgbClr val="A3123E"/>
                </a:solidFill>
                <a:latin typeface="Arial"/>
                <a:cs typeface="Arial"/>
              </a:rPr>
              <a:t>travel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383" y="4089272"/>
            <a:ext cx="5599430" cy="203771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Note that each </a:t>
            </a:r>
            <a:r>
              <a:rPr sz="1800" spc="-25" dirty="0">
                <a:solidFill>
                  <a:srgbClr val="525252"/>
                </a:solidFill>
                <a:latin typeface="Arial"/>
                <a:cs typeface="Arial"/>
              </a:rPr>
              <a:t>layer,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combined </a:t>
            </a:r>
            <a:r>
              <a:rPr sz="1800" spc="-15" dirty="0">
                <a:solidFill>
                  <a:srgbClr val="525252"/>
                </a:solidFill>
                <a:latin typeface="Arial"/>
                <a:cs typeface="Arial"/>
              </a:rPr>
              <a:t>with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800" spc="-10" dirty="0">
                <a:solidFill>
                  <a:srgbClr val="525252"/>
                </a:solidFill>
                <a:latin typeface="Arial"/>
                <a:cs typeface="Arial"/>
              </a:rPr>
              <a:t>layers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below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it, 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implements some </a:t>
            </a:r>
            <a:r>
              <a:rPr sz="1800" spc="-15" dirty="0">
                <a:solidFill>
                  <a:srgbClr val="525252"/>
                </a:solidFill>
                <a:latin typeface="Arial"/>
                <a:cs typeface="Arial"/>
              </a:rPr>
              <a:t>functionality,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some</a:t>
            </a:r>
            <a:r>
              <a:rPr sz="1800" spc="8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25252"/>
                </a:solidFill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  <a:p>
            <a:pPr marL="299085" marR="533400" indent="-287020">
              <a:lnSpc>
                <a:spcPct val="99400"/>
              </a:lnSpc>
              <a:spcBef>
                <a:spcPts val="7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Network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Layering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: </a:t>
            </a:r>
            <a:r>
              <a:rPr sz="1800" spc="-95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provide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structure to the 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design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of </a:t>
            </a:r>
            <a:r>
              <a:rPr sz="1800" spc="-10" dirty="0">
                <a:solidFill>
                  <a:srgbClr val="525252"/>
                </a:solidFill>
                <a:latin typeface="Arial"/>
                <a:cs typeface="Arial"/>
              </a:rPr>
              <a:t>network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protocols, </a:t>
            </a:r>
            <a:r>
              <a:rPr sz="1800" spc="-10" dirty="0">
                <a:solidFill>
                  <a:srgbClr val="525252"/>
                </a:solidFill>
                <a:latin typeface="Arial"/>
                <a:cs typeface="Arial"/>
              </a:rPr>
              <a:t>network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designers  organize protocols—and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800" spc="-10" dirty="0">
                <a:solidFill>
                  <a:srgbClr val="525252"/>
                </a:solidFill>
                <a:latin typeface="Arial"/>
                <a:cs typeface="Arial"/>
              </a:rPr>
              <a:t>network hardware 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and </a:t>
            </a:r>
            <a:r>
              <a:rPr sz="1800" spc="-10" dirty="0">
                <a:solidFill>
                  <a:srgbClr val="525252"/>
                </a:solidFill>
                <a:latin typeface="Arial"/>
                <a:cs typeface="Arial"/>
              </a:rPr>
              <a:t>software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that implement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protocols—in </a:t>
            </a:r>
            <a:r>
              <a:rPr sz="1800" spc="-5" dirty="0">
                <a:solidFill>
                  <a:srgbClr val="519FF7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19FF7"/>
                </a:solidFill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28123" y="3258058"/>
            <a:ext cx="2455545" cy="139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marR="5080" indent="-287020">
              <a:lnSpc>
                <a:spcPct val="99400"/>
              </a:lnSpc>
              <a:spcBef>
                <a:spcPts val="11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spc="-10" dirty="0">
                <a:solidFill>
                  <a:srgbClr val="519FF7"/>
                </a:solidFill>
                <a:latin typeface="Arial"/>
                <a:cs typeface="Arial"/>
              </a:rPr>
              <a:t>services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that a </a:t>
            </a:r>
            <a:r>
              <a:rPr sz="1800" spc="-10" dirty="0">
                <a:solidFill>
                  <a:srgbClr val="525252"/>
                </a:solidFill>
                <a:latin typeface="Arial"/>
                <a:cs typeface="Arial"/>
              </a:rPr>
              <a:t>layer  offers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to the </a:t>
            </a:r>
            <a:r>
              <a:rPr sz="1800" spc="-10" dirty="0">
                <a:solidFill>
                  <a:srgbClr val="525252"/>
                </a:solidFill>
                <a:latin typeface="Arial"/>
                <a:cs typeface="Arial"/>
              </a:rPr>
              <a:t>layer 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above—the</a:t>
            </a:r>
            <a:r>
              <a:rPr sz="1800" spc="-5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so-called </a:t>
            </a:r>
            <a:r>
              <a:rPr sz="1800" spc="-5" dirty="0">
                <a:solidFill>
                  <a:srgbClr val="519FF7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19FF7"/>
                </a:solidFill>
                <a:latin typeface="Arial"/>
                <a:cs typeface="Arial"/>
              </a:rPr>
              <a:t>service </a:t>
            </a:r>
            <a:r>
              <a:rPr sz="1800" b="1" dirty="0">
                <a:solidFill>
                  <a:srgbClr val="519FF7"/>
                </a:solidFill>
                <a:latin typeface="Arial"/>
                <a:cs typeface="Arial"/>
              </a:rPr>
              <a:t>model 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a  </a:t>
            </a:r>
            <a:r>
              <a:rPr sz="1800" spc="-15" dirty="0">
                <a:solidFill>
                  <a:srgbClr val="525252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0"/>
            <a:ext cx="11456035" cy="1053465"/>
            <a:chOff x="102107" y="0"/>
            <a:chExt cx="11456035" cy="1053465"/>
          </a:xfrm>
        </p:grpSpPr>
        <p:sp>
          <p:nvSpPr>
            <p:cNvPr id="3" name="object 3"/>
            <p:cNvSpPr/>
            <p:nvPr/>
          </p:nvSpPr>
          <p:spPr>
            <a:xfrm>
              <a:off x="998219" y="108204"/>
              <a:ext cx="438912" cy="4739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3795" y="530351"/>
              <a:ext cx="563880" cy="474345"/>
            </a:xfrm>
            <a:custGeom>
              <a:avLst/>
              <a:gdLst/>
              <a:ahLst/>
              <a:cxnLst/>
              <a:rect l="l" t="t" r="r" b="b"/>
              <a:pathLst>
                <a:path w="563880" h="474344">
                  <a:moveTo>
                    <a:pt x="563880" y="0"/>
                  </a:moveTo>
                  <a:lnTo>
                    <a:pt x="0" y="0"/>
                  </a:lnTo>
                  <a:lnTo>
                    <a:pt x="0" y="473963"/>
                  </a:lnTo>
                  <a:lnTo>
                    <a:pt x="563880" y="473963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7571" y="530351"/>
              <a:ext cx="490728" cy="4739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107" y="457200"/>
              <a:ext cx="746760" cy="422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7927" y="0"/>
              <a:ext cx="43180" cy="1053465"/>
            </a:xfrm>
            <a:custGeom>
              <a:avLst/>
              <a:gdLst/>
              <a:ahLst/>
              <a:cxnLst/>
              <a:rect l="l" t="t" r="r" b="b"/>
              <a:pathLst>
                <a:path w="43180" h="1053465">
                  <a:moveTo>
                    <a:pt x="42671" y="0"/>
                  </a:moveTo>
                  <a:lnTo>
                    <a:pt x="0" y="0"/>
                  </a:lnTo>
                  <a:lnTo>
                    <a:pt x="0" y="1053084"/>
                  </a:lnTo>
                  <a:lnTo>
                    <a:pt x="42671" y="1053084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1312" y="533400"/>
              <a:ext cx="10966704" cy="32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09600" y="29718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123" y="39624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9891" y="3063239"/>
            <a:ext cx="10770235" cy="830580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27305" rIns="0" bIns="0" rtlCol="0">
            <a:spAutoFit/>
          </a:bodyPr>
          <a:lstStyle/>
          <a:p>
            <a:pPr marL="2758440" marR="2341880" indent="-407034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transport </a:t>
            </a:r>
            <a:r>
              <a:rPr sz="2400" spc="-15" dirty="0">
                <a:latin typeface="Carlito"/>
                <a:cs typeface="Carlito"/>
              </a:rPr>
              <a:t>layer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responsible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delivery  of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message </a:t>
            </a:r>
            <a:r>
              <a:rPr sz="2400" spc="-15" dirty="0">
                <a:latin typeface="Carlito"/>
                <a:cs typeface="Carlito"/>
              </a:rPr>
              <a:t>from </a:t>
            </a:r>
            <a:r>
              <a:rPr sz="2400" spc="-10" dirty="0">
                <a:latin typeface="Carlito"/>
                <a:cs typeface="Carlito"/>
              </a:rPr>
              <a:t>one process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30" dirty="0">
                <a:latin typeface="Carlito"/>
                <a:cs typeface="Carlito"/>
              </a:rPr>
              <a:t> another.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1708" y="2286000"/>
            <a:ext cx="1524000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7841" y="2296794"/>
            <a:ext cx="723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No</a:t>
            </a:r>
            <a:r>
              <a:rPr sz="2800" i="1" spc="-30" dirty="0">
                <a:solidFill>
                  <a:srgbClr val="0462C1"/>
                </a:solidFill>
                <a:latin typeface="Carlito"/>
                <a:cs typeface="Carlito"/>
              </a:rPr>
              <a:t>t</a:t>
            </a: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e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692" y="762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454" y="915161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5343" y="318261"/>
            <a:ext cx="3097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2.10	</a:t>
            </a:r>
            <a:r>
              <a:rPr sz="2000" b="0" i="1" spc="-10" dirty="0">
                <a:solidFill>
                  <a:srgbClr val="000000"/>
                </a:solidFill>
                <a:latin typeface="Carlito"/>
                <a:cs typeface="Carlito"/>
              </a:rPr>
              <a:t>Transport</a:t>
            </a:r>
            <a:r>
              <a:rPr sz="2000" b="0" i="1" spc="-9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layer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2692" y="1797785"/>
            <a:ext cx="11591544" cy="2991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692" y="762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454" y="915161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5343" y="318261"/>
            <a:ext cx="6587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2.11	</a:t>
            </a:r>
            <a:r>
              <a:rPr sz="2000" b="0" i="1" spc="-10" dirty="0">
                <a:solidFill>
                  <a:srgbClr val="000000"/>
                </a:solidFill>
                <a:latin typeface="Carlito"/>
                <a:cs typeface="Carlito"/>
              </a:rPr>
              <a:t>Reliable 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process-to-process delivery of 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a</a:t>
            </a:r>
            <a:r>
              <a:rPr sz="2000" b="0" i="1" spc="-7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message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7136" y="2048639"/>
            <a:ext cx="10163556" cy="3110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29718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1123" y="39624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9891" y="3063239"/>
            <a:ext cx="10770235" cy="83058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27305" rIns="0" bIns="0" rtlCol="0">
            <a:spAutoFit/>
          </a:bodyPr>
          <a:lstStyle/>
          <a:p>
            <a:pPr marL="3634740" marR="2828290" indent="-79756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rlito"/>
                <a:cs typeface="Carlito"/>
              </a:rPr>
              <a:t>The session </a:t>
            </a:r>
            <a:r>
              <a:rPr sz="2400" spc="-15" dirty="0">
                <a:latin typeface="Carlito"/>
                <a:cs typeface="Carlito"/>
              </a:rPr>
              <a:t>layer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responsible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dialog  </a:t>
            </a:r>
            <a:r>
              <a:rPr sz="2400" spc="-15" dirty="0">
                <a:latin typeface="Carlito"/>
                <a:cs typeface="Carlito"/>
              </a:rPr>
              <a:t>control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synchronization.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1708" y="2286000"/>
            <a:ext cx="1524000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7841" y="2296794"/>
            <a:ext cx="723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No</a:t>
            </a:r>
            <a:r>
              <a:rPr sz="2800" i="1" spc="-30" dirty="0">
                <a:solidFill>
                  <a:srgbClr val="0462C1"/>
                </a:solidFill>
                <a:latin typeface="Carlito"/>
                <a:cs typeface="Carlito"/>
              </a:rPr>
              <a:t>t</a:t>
            </a: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e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692" y="533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454" y="1372361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546861"/>
            <a:ext cx="285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2.12	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Session</a:t>
            </a:r>
            <a:r>
              <a:rPr sz="2000" b="0" i="1" spc="-10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layer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" y="1686949"/>
            <a:ext cx="11410188" cy="394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0"/>
            <a:ext cx="11456035" cy="1053465"/>
            <a:chOff x="102107" y="0"/>
            <a:chExt cx="11456035" cy="1053465"/>
          </a:xfrm>
        </p:grpSpPr>
        <p:sp>
          <p:nvSpPr>
            <p:cNvPr id="3" name="object 3"/>
            <p:cNvSpPr/>
            <p:nvPr/>
          </p:nvSpPr>
          <p:spPr>
            <a:xfrm>
              <a:off x="998219" y="108204"/>
              <a:ext cx="438912" cy="4739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3795" y="530351"/>
              <a:ext cx="563880" cy="474345"/>
            </a:xfrm>
            <a:custGeom>
              <a:avLst/>
              <a:gdLst/>
              <a:ahLst/>
              <a:cxnLst/>
              <a:rect l="l" t="t" r="r" b="b"/>
              <a:pathLst>
                <a:path w="563880" h="474344">
                  <a:moveTo>
                    <a:pt x="563880" y="0"/>
                  </a:moveTo>
                  <a:lnTo>
                    <a:pt x="0" y="0"/>
                  </a:lnTo>
                  <a:lnTo>
                    <a:pt x="0" y="473963"/>
                  </a:lnTo>
                  <a:lnTo>
                    <a:pt x="563880" y="473963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7571" y="530351"/>
              <a:ext cx="490728" cy="4739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107" y="457200"/>
              <a:ext cx="746760" cy="422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7927" y="0"/>
              <a:ext cx="43180" cy="1053465"/>
            </a:xfrm>
            <a:custGeom>
              <a:avLst/>
              <a:gdLst/>
              <a:ahLst/>
              <a:cxnLst/>
              <a:rect l="l" t="t" r="r" b="b"/>
              <a:pathLst>
                <a:path w="43180" h="1053465">
                  <a:moveTo>
                    <a:pt x="42671" y="0"/>
                  </a:moveTo>
                  <a:lnTo>
                    <a:pt x="0" y="0"/>
                  </a:lnTo>
                  <a:lnTo>
                    <a:pt x="0" y="1053084"/>
                  </a:lnTo>
                  <a:lnTo>
                    <a:pt x="42671" y="1053084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1312" y="533400"/>
              <a:ext cx="10966704" cy="32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09600" y="29718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123" y="39624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9891" y="3063239"/>
            <a:ext cx="10770235" cy="46355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730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presentation </a:t>
            </a:r>
            <a:r>
              <a:rPr sz="2400" spc="-15" dirty="0">
                <a:latin typeface="Carlito"/>
                <a:cs typeface="Carlito"/>
              </a:rPr>
              <a:t>layer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responsible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0" dirty="0">
                <a:latin typeface="Carlito"/>
                <a:cs typeface="Carlito"/>
              </a:rPr>
              <a:t>translation, compression,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5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encryption.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1708" y="2286000"/>
            <a:ext cx="1524000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7841" y="2296794"/>
            <a:ext cx="723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No</a:t>
            </a:r>
            <a:r>
              <a:rPr sz="2800" i="1" spc="-30" dirty="0">
                <a:solidFill>
                  <a:srgbClr val="0462C1"/>
                </a:solidFill>
                <a:latin typeface="Carlito"/>
                <a:cs typeface="Carlito"/>
              </a:rPr>
              <a:t>t</a:t>
            </a: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e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3409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2.13	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Presentation</a:t>
            </a:r>
            <a:r>
              <a:rPr sz="2000" b="0" i="1" spc="-9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layer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8723" y="2037044"/>
            <a:ext cx="11225784" cy="2834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0"/>
            <a:ext cx="11456035" cy="1053465"/>
            <a:chOff x="102107" y="0"/>
            <a:chExt cx="11456035" cy="1053465"/>
          </a:xfrm>
        </p:grpSpPr>
        <p:sp>
          <p:nvSpPr>
            <p:cNvPr id="3" name="object 3"/>
            <p:cNvSpPr/>
            <p:nvPr/>
          </p:nvSpPr>
          <p:spPr>
            <a:xfrm>
              <a:off x="998219" y="108204"/>
              <a:ext cx="438912" cy="4739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3795" y="530351"/>
              <a:ext cx="563880" cy="474345"/>
            </a:xfrm>
            <a:custGeom>
              <a:avLst/>
              <a:gdLst/>
              <a:ahLst/>
              <a:cxnLst/>
              <a:rect l="l" t="t" r="r" b="b"/>
              <a:pathLst>
                <a:path w="563880" h="474344">
                  <a:moveTo>
                    <a:pt x="563880" y="0"/>
                  </a:moveTo>
                  <a:lnTo>
                    <a:pt x="0" y="0"/>
                  </a:lnTo>
                  <a:lnTo>
                    <a:pt x="0" y="473963"/>
                  </a:lnTo>
                  <a:lnTo>
                    <a:pt x="563880" y="473963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7571" y="530351"/>
              <a:ext cx="490728" cy="4739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107" y="457200"/>
              <a:ext cx="746760" cy="422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7927" y="0"/>
              <a:ext cx="43180" cy="1053465"/>
            </a:xfrm>
            <a:custGeom>
              <a:avLst/>
              <a:gdLst/>
              <a:ahLst/>
              <a:cxnLst/>
              <a:rect l="l" t="t" r="r" b="b"/>
              <a:pathLst>
                <a:path w="43180" h="1053465">
                  <a:moveTo>
                    <a:pt x="42671" y="0"/>
                  </a:moveTo>
                  <a:lnTo>
                    <a:pt x="0" y="0"/>
                  </a:lnTo>
                  <a:lnTo>
                    <a:pt x="0" y="1053084"/>
                  </a:lnTo>
                  <a:lnTo>
                    <a:pt x="42671" y="1053084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1312" y="533400"/>
              <a:ext cx="10966704" cy="32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09600" y="29718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123" y="39624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0692" y="0"/>
                </a:lnTo>
              </a:path>
            </a:pathLst>
          </a:custGeom>
          <a:ln w="762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9891" y="3063239"/>
            <a:ext cx="10770235" cy="83058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7305" rIns="0" bIns="0" rtlCol="0">
            <a:spAutoFit/>
          </a:bodyPr>
          <a:lstStyle/>
          <a:p>
            <a:pPr marL="3544570" marR="3002915" indent="-53086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rlito"/>
                <a:cs typeface="Carlito"/>
              </a:rPr>
              <a:t>The application </a:t>
            </a:r>
            <a:r>
              <a:rPr sz="2400" spc="-15" dirty="0">
                <a:latin typeface="Carlito"/>
                <a:cs typeface="Carlito"/>
              </a:rPr>
              <a:t>layer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responsible </a:t>
            </a:r>
            <a:r>
              <a:rPr sz="2400" spc="-25" dirty="0">
                <a:latin typeface="Carlito"/>
                <a:cs typeface="Carlito"/>
              </a:rPr>
              <a:t>for  </a:t>
            </a:r>
            <a:r>
              <a:rPr sz="2400" spc="-10" dirty="0">
                <a:latin typeface="Carlito"/>
                <a:cs typeface="Carlito"/>
              </a:rPr>
              <a:t>providing </a:t>
            </a:r>
            <a:r>
              <a:rPr sz="2400" dirty="0">
                <a:latin typeface="Carlito"/>
                <a:cs typeface="Carlito"/>
              </a:rPr>
              <a:t>services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user.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1708" y="2286000"/>
            <a:ext cx="1524000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7841" y="2296794"/>
            <a:ext cx="723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No</a:t>
            </a:r>
            <a:r>
              <a:rPr sz="2800" i="1" spc="-30" dirty="0">
                <a:solidFill>
                  <a:srgbClr val="0462C1"/>
                </a:solidFill>
                <a:latin typeface="Carlito"/>
                <a:cs typeface="Carlito"/>
              </a:rPr>
              <a:t>t</a:t>
            </a: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e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3270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2.14	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Application</a:t>
            </a:r>
            <a:r>
              <a:rPr sz="2000" b="0" i="1" spc="-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layer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446" y="1399503"/>
            <a:ext cx="11265645" cy="424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692" y="762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454" y="915161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5343" y="318261"/>
            <a:ext cx="3449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2.15	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Summary 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of</a:t>
            </a:r>
            <a:r>
              <a:rPr sz="2000" b="0" i="1" spc="-7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layers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8723" y="1644395"/>
            <a:ext cx="10920984" cy="3765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815" y="508762"/>
            <a:ext cx="80568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15" dirty="0">
                <a:solidFill>
                  <a:srgbClr val="A3123E"/>
                </a:solidFill>
                <a:latin typeface="Arial"/>
                <a:cs typeface="Arial"/>
              </a:rPr>
              <a:t>Distributed </a:t>
            </a:r>
            <a:r>
              <a:rPr sz="3200" spc="-235" dirty="0">
                <a:solidFill>
                  <a:srgbClr val="A3123E"/>
                </a:solidFill>
                <a:latin typeface="Arial"/>
                <a:cs typeface="Arial"/>
              </a:rPr>
              <a:t>implementation </a:t>
            </a:r>
            <a:r>
              <a:rPr sz="3200" spc="-265" dirty="0">
                <a:solidFill>
                  <a:srgbClr val="A3123E"/>
                </a:solidFill>
                <a:latin typeface="Arial"/>
                <a:cs typeface="Arial"/>
              </a:rPr>
              <a:t>of </a:t>
            </a:r>
            <a:r>
              <a:rPr sz="3200" spc="-22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r>
              <a:rPr sz="3200" spc="275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20" dirty="0">
                <a:solidFill>
                  <a:srgbClr val="A3123E"/>
                </a:solidFill>
                <a:latin typeface="Arial"/>
                <a:cs typeface="Arial"/>
              </a:rPr>
              <a:t>functionality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0609" y="6381699"/>
            <a:ext cx="227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1-4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3257" y="1524761"/>
            <a:ext cx="3042285" cy="5334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840"/>
              </a:spcBef>
            </a:pPr>
            <a:r>
              <a:rPr sz="2000" spc="-5" dirty="0">
                <a:latin typeface="Comic Sans MS"/>
                <a:cs typeface="Comic Sans MS"/>
              </a:rPr>
              <a:t>ticket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(purchase)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3257" y="2122170"/>
            <a:ext cx="3042285" cy="5334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935"/>
              </a:spcBef>
            </a:pPr>
            <a:r>
              <a:rPr sz="2000" spc="-5" dirty="0">
                <a:latin typeface="Comic Sans MS"/>
                <a:cs typeface="Comic Sans MS"/>
              </a:rPr>
              <a:t>baggage (check)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7161" y="2769870"/>
            <a:ext cx="3042285" cy="5334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635"/>
              </a:spcBef>
            </a:pPr>
            <a:r>
              <a:rPr sz="2000" dirty="0">
                <a:latin typeface="Comic Sans MS"/>
                <a:cs typeface="Comic Sans MS"/>
              </a:rPr>
              <a:t>gates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(load)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7161" y="3379470"/>
            <a:ext cx="3042285" cy="5334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640"/>
              </a:spcBef>
            </a:pPr>
            <a:r>
              <a:rPr sz="2000" spc="-5" dirty="0">
                <a:latin typeface="Comic Sans MS"/>
                <a:cs typeface="Comic Sans MS"/>
              </a:rPr>
              <a:t>runway takeoff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3633" y="4001261"/>
            <a:ext cx="3081655" cy="5461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545"/>
              </a:spcBef>
            </a:pPr>
            <a:r>
              <a:rPr sz="2000" spc="-5" dirty="0">
                <a:latin typeface="Comic Sans MS"/>
                <a:cs typeface="Comic Sans MS"/>
              </a:rPr>
              <a:t>airplane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routing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8930" y="1524761"/>
            <a:ext cx="3042285" cy="5334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765"/>
              </a:spcBef>
            </a:pPr>
            <a:r>
              <a:rPr sz="2000" dirty="0">
                <a:latin typeface="Comic Sans MS"/>
                <a:cs typeface="Comic Sans MS"/>
              </a:rPr>
              <a:t>ticket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(complain)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8930" y="2122170"/>
            <a:ext cx="3042285" cy="5334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860"/>
              </a:spcBef>
            </a:pPr>
            <a:r>
              <a:rPr sz="2000" spc="-5" dirty="0">
                <a:latin typeface="Comic Sans MS"/>
                <a:cs typeface="Comic Sans MS"/>
              </a:rPr>
              <a:t>baggage </a:t>
            </a:r>
            <a:r>
              <a:rPr sz="2000" dirty="0">
                <a:latin typeface="Comic Sans MS"/>
                <a:cs typeface="Comic Sans MS"/>
              </a:rPr>
              <a:t>(claim)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72833" y="2769870"/>
            <a:ext cx="3042285" cy="5334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560"/>
              </a:spcBef>
            </a:pPr>
            <a:r>
              <a:rPr sz="2000" dirty="0">
                <a:latin typeface="Comic Sans MS"/>
                <a:cs typeface="Comic Sans MS"/>
              </a:rPr>
              <a:t>gates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(unload)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72833" y="3379470"/>
            <a:ext cx="3042285" cy="5334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565"/>
              </a:spcBef>
            </a:pPr>
            <a:r>
              <a:rPr sz="2000" spc="-5" dirty="0">
                <a:latin typeface="Comic Sans MS"/>
                <a:cs typeface="Comic Sans MS"/>
              </a:rPr>
              <a:t>runway </a:t>
            </a:r>
            <a:r>
              <a:rPr sz="2000" dirty="0">
                <a:latin typeface="Comic Sans MS"/>
                <a:cs typeface="Comic Sans MS"/>
              </a:rPr>
              <a:t>landing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7781" y="4001261"/>
            <a:ext cx="3083560" cy="5461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470"/>
              </a:spcBef>
            </a:pPr>
            <a:r>
              <a:rPr sz="2000" dirty="0">
                <a:latin typeface="Comic Sans MS"/>
                <a:cs typeface="Comic Sans MS"/>
              </a:rPr>
              <a:t>airplane</a:t>
            </a:r>
            <a:r>
              <a:rPr sz="2000" spc="1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routing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27041" y="5680709"/>
            <a:ext cx="2658110" cy="5461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370205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latin typeface="Comic Sans MS"/>
                <a:cs typeface="Comic Sans MS"/>
              </a:rPr>
              <a:t>airplane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routing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2226" y="1608991"/>
            <a:ext cx="520700" cy="2939415"/>
          </a:xfrm>
          <a:prstGeom prst="rect">
            <a:avLst/>
          </a:prstGeom>
        </p:spPr>
        <p:txBody>
          <a:bodyPr vert="vert270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spc="-5" dirty="0">
                <a:solidFill>
                  <a:srgbClr val="FF0000"/>
                </a:solidFill>
                <a:latin typeface="Comic Sans MS"/>
                <a:cs typeface="Comic Sans MS"/>
              </a:rPr>
              <a:t>Departing</a:t>
            </a:r>
            <a:r>
              <a:rPr sz="2800" spc="-1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omic Sans MS"/>
                <a:cs typeface="Comic Sans MS"/>
              </a:rPr>
              <a:t>airport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75852" y="1790834"/>
            <a:ext cx="520700" cy="2576830"/>
          </a:xfrm>
          <a:prstGeom prst="rect">
            <a:avLst/>
          </a:prstGeom>
        </p:spPr>
        <p:txBody>
          <a:bodyPr vert="vert270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spc="-5" dirty="0">
                <a:solidFill>
                  <a:srgbClr val="FF0000"/>
                </a:solidFill>
                <a:latin typeface="Comic Sans MS"/>
                <a:cs typeface="Comic Sans MS"/>
              </a:rPr>
              <a:t>arriving</a:t>
            </a:r>
            <a:r>
              <a:rPr sz="280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omic Sans MS"/>
                <a:cs typeface="Comic Sans MS"/>
              </a:rPr>
              <a:t>airport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64282" y="4614113"/>
            <a:ext cx="3167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omic Sans MS"/>
                <a:cs typeface="Comic Sans MS"/>
              </a:rPr>
              <a:t>intermediate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air </a:t>
            </a:r>
            <a:r>
              <a:rPr sz="1800" spc="-5" dirty="0">
                <a:solidFill>
                  <a:srgbClr val="FF0000"/>
                </a:solidFill>
                <a:latin typeface="Comic Sans MS"/>
                <a:cs typeface="Comic Sans MS"/>
              </a:rPr>
              <a:t>traffic</a:t>
            </a:r>
            <a:r>
              <a:rPr sz="1800" spc="-7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sites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42438" y="5023865"/>
            <a:ext cx="2658110" cy="5461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415"/>
              </a:spcBef>
            </a:pPr>
            <a:r>
              <a:rPr sz="1800" dirty="0">
                <a:latin typeface="Comic Sans MS"/>
                <a:cs typeface="Comic Sans MS"/>
              </a:rPr>
              <a:t>airplane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routing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3694" y="5058917"/>
            <a:ext cx="2658110" cy="546100"/>
          </a:xfrm>
          <a:prstGeom prst="rect">
            <a:avLst/>
          </a:prstGeom>
          <a:ln w="28575">
            <a:solidFill>
              <a:srgbClr val="EC7C30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965"/>
              </a:spcBef>
            </a:pPr>
            <a:r>
              <a:rPr sz="1800" dirty="0">
                <a:latin typeface="Comic Sans MS"/>
                <a:cs typeface="Comic Sans MS"/>
              </a:rPr>
              <a:t>airplane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routing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12201525" cy="895985"/>
            <a:chOff x="-4762" y="0"/>
            <a:chExt cx="12201525" cy="8959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838200"/>
            </a:xfrm>
            <a:custGeom>
              <a:avLst/>
              <a:gdLst/>
              <a:ahLst/>
              <a:cxnLst/>
              <a:rect l="l" t="t" r="r" b="b"/>
              <a:pathLst>
                <a:path w="12192000" h="838200">
                  <a:moveTo>
                    <a:pt x="121920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12192000" y="838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838200"/>
            </a:xfrm>
            <a:custGeom>
              <a:avLst/>
              <a:gdLst/>
              <a:ahLst/>
              <a:cxnLst/>
              <a:rect l="l" t="t" r="r" b="b"/>
              <a:pathLst>
                <a:path w="12192000" h="838200">
                  <a:moveTo>
                    <a:pt x="0" y="838200"/>
                  </a:moveTo>
                  <a:lnTo>
                    <a:pt x="12192000" y="8382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779" y="0"/>
              <a:ext cx="5211318" cy="8907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95199"/>
            <a:ext cx="47066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solidFill>
                  <a:srgbClr val="000000"/>
                </a:solidFill>
                <a:latin typeface="Times New Roman"/>
                <a:cs typeface="Times New Roman"/>
              </a:rPr>
              <a:t>TCP/IP </a:t>
            </a:r>
            <a:r>
              <a:rPr sz="3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PROTOCOL</a:t>
            </a:r>
            <a:r>
              <a:rPr sz="3200" b="0" spc="-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SUITE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932688"/>
            <a:ext cx="11737340" cy="2494280"/>
            <a:chOff x="0" y="932688"/>
            <a:chExt cx="11737340" cy="2494280"/>
          </a:xfrm>
        </p:grpSpPr>
        <p:sp>
          <p:nvSpPr>
            <p:cNvPr id="8" name="object 8"/>
            <p:cNvSpPr/>
            <p:nvPr/>
          </p:nvSpPr>
          <p:spPr>
            <a:xfrm>
              <a:off x="226632" y="1137436"/>
              <a:ext cx="512189" cy="272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2648" y="932688"/>
              <a:ext cx="1320545" cy="7871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0388" y="932688"/>
              <a:ext cx="730757" cy="787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339" y="932688"/>
              <a:ext cx="939546" cy="7871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45079" y="932688"/>
              <a:ext cx="1395221" cy="7871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87496" y="932688"/>
              <a:ext cx="1661922" cy="78714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96611" y="932688"/>
              <a:ext cx="1154430" cy="7871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98235" y="932688"/>
              <a:ext cx="832865" cy="78714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8296" y="932688"/>
              <a:ext cx="951738" cy="78714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77228" y="932688"/>
              <a:ext cx="1465326" cy="78714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89747" y="932688"/>
              <a:ext cx="1376933" cy="78714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15400" y="932688"/>
              <a:ext cx="1259586" cy="78714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22180" y="932688"/>
              <a:ext cx="730757" cy="787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00131" y="932688"/>
              <a:ext cx="939546" cy="78714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788395" y="932688"/>
              <a:ext cx="948690" cy="78714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1359408"/>
              <a:ext cx="1335786" cy="78714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8680" y="1359408"/>
              <a:ext cx="557022" cy="78714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85088" y="1359408"/>
              <a:ext cx="994410" cy="78714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38883" y="1359408"/>
              <a:ext cx="1562862" cy="78714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62655" y="1359408"/>
              <a:ext cx="1393697" cy="78714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5740" y="1359408"/>
              <a:ext cx="1661922" cy="78714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37047" y="1359408"/>
              <a:ext cx="1154429" cy="7871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50864" y="1359408"/>
              <a:ext cx="1043178" cy="78714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53428" y="1359408"/>
              <a:ext cx="1543050" cy="78714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055864" y="1359408"/>
              <a:ext cx="788670" cy="78714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03919" y="1359408"/>
              <a:ext cx="1439418" cy="78714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02723" y="1359408"/>
              <a:ext cx="1058418" cy="78714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320528" y="1359408"/>
              <a:ext cx="1320546" cy="78714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173968" y="1359408"/>
              <a:ext cx="563118" cy="78714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1786127"/>
              <a:ext cx="1058418" cy="78714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1312" y="1786127"/>
              <a:ext cx="575310" cy="78714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99516" y="1786127"/>
              <a:ext cx="765810" cy="78714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8219" y="1786127"/>
              <a:ext cx="575310" cy="78714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06424" y="1786127"/>
              <a:ext cx="1658874" cy="78714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98192" y="1786127"/>
              <a:ext cx="555498" cy="78714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74976" y="1786127"/>
              <a:ext cx="1602486" cy="78714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10355" y="1786127"/>
              <a:ext cx="555498" cy="78714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87140" y="1786127"/>
              <a:ext cx="1820417" cy="78714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140452" y="1786127"/>
              <a:ext cx="555498" cy="78714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17235" y="1786127"/>
              <a:ext cx="1015746" cy="78714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52744" y="1786127"/>
              <a:ext cx="2070353" cy="78714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55992" y="1786127"/>
              <a:ext cx="557009" cy="78714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734300" y="1786127"/>
              <a:ext cx="1803653" cy="78714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59240" y="1786127"/>
              <a:ext cx="1256538" cy="78714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037064" y="1786127"/>
              <a:ext cx="1392174" cy="78714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050523" y="1786127"/>
              <a:ext cx="686562" cy="78714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2212848"/>
              <a:ext cx="1887474" cy="78714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51432" y="2212848"/>
              <a:ext cx="764286" cy="78714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81200" y="2212848"/>
              <a:ext cx="1037082" cy="78714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82239" y="2212848"/>
              <a:ext cx="892301" cy="78714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238500" y="2212848"/>
              <a:ext cx="979170" cy="78714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81628" y="2212848"/>
              <a:ext cx="947165" cy="78714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92752" y="2212848"/>
              <a:ext cx="1070610" cy="78714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227320" y="2212848"/>
              <a:ext cx="938022" cy="78714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829300" y="2212848"/>
              <a:ext cx="1393698" cy="78714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86956" y="2212848"/>
              <a:ext cx="1663446" cy="78714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14359" y="2212848"/>
              <a:ext cx="1154429" cy="7871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032747" y="2212848"/>
              <a:ext cx="686561" cy="78714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383268" y="2212848"/>
              <a:ext cx="1282446" cy="78714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329671" y="2212848"/>
              <a:ext cx="759714" cy="78714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753343" y="2212848"/>
              <a:ext cx="983742" cy="78714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2639567"/>
              <a:ext cx="1291590" cy="78714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24483" y="2639567"/>
              <a:ext cx="561594" cy="78714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01267" y="2639567"/>
              <a:ext cx="1614678" cy="78714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148839" y="2639567"/>
              <a:ext cx="555498" cy="78714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316479" y="2639567"/>
              <a:ext cx="1130045" cy="78714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058667" y="2639567"/>
              <a:ext cx="973074" cy="78714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564635" y="2639567"/>
              <a:ext cx="555498" cy="78714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735323" y="2639567"/>
              <a:ext cx="1657350" cy="78714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25567" y="2639567"/>
              <a:ext cx="555498" cy="78714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096255" y="2639567"/>
              <a:ext cx="1818894" cy="78714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448044" y="2639567"/>
              <a:ext cx="555498" cy="78714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617207" y="2639567"/>
              <a:ext cx="1015746" cy="78714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245095" y="2639567"/>
              <a:ext cx="2071877" cy="78714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849868" y="2639567"/>
              <a:ext cx="557009" cy="78714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180238" y="1011681"/>
            <a:ext cx="1132522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latin typeface="Carlito"/>
                <a:cs typeface="Carlito"/>
              </a:rPr>
              <a:t>The layers </a:t>
            </a:r>
            <a:r>
              <a:rPr sz="2800" i="1" spc="-10" dirty="0">
                <a:latin typeface="Carlito"/>
                <a:cs typeface="Carlito"/>
              </a:rPr>
              <a:t>in </a:t>
            </a:r>
            <a:r>
              <a:rPr sz="2800" i="1" spc="-5" dirty="0">
                <a:latin typeface="Carlito"/>
                <a:cs typeface="Carlito"/>
              </a:rPr>
              <a:t>the </a:t>
            </a:r>
            <a:r>
              <a:rPr sz="2800" i="1" spc="-40" dirty="0">
                <a:solidFill>
                  <a:srgbClr val="0462C1"/>
                </a:solidFill>
                <a:latin typeface="Carlito"/>
                <a:cs typeface="Carlito"/>
              </a:rPr>
              <a:t>TCP/IP </a:t>
            </a:r>
            <a:r>
              <a:rPr sz="2800" i="1" spc="-10" dirty="0">
                <a:solidFill>
                  <a:srgbClr val="0462C1"/>
                </a:solidFill>
                <a:latin typeface="Carlito"/>
                <a:cs typeface="Carlito"/>
              </a:rPr>
              <a:t>protocol </a:t>
            </a:r>
            <a:r>
              <a:rPr sz="2800" i="1" spc="-15" dirty="0">
                <a:solidFill>
                  <a:srgbClr val="0462C1"/>
                </a:solidFill>
                <a:latin typeface="Carlito"/>
                <a:cs typeface="Carlito"/>
              </a:rPr>
              <a:t>suite </a:t>
            </a:r>
            <a:r>
              <a:rPr sz="2800" i="1" spc="-5" dirty="0">
                <a:latin typeface="Carlito"/>
                <a:cs typeface="Carlito"/>
              </a:rPr>
              <a:t>do not </a:t>
            </a:r>
            <a:r>
              <a:rPr sz="2800" i="1" spc="-20" dirty="0">
                <a:latin typeface="Carlito"/>
                <a:cs typeface="Carlito"/>
              </a:rPr>
              <a:t>exactly </a:t>
            </a:r>
            <a:r>
              <a:rPr sz="2800" i="1" spc="-10" dirty="0">
                <a:latin typeface="Carlito"/>
                <a:cs typeface="Carlito"/>
              </a:rPr>
              <a:t>match </a:t>
            </a:r>
            <a:r>
              <a:rPr sz="2800" i="1" spc="-5" dirty="0">
                <a:latin typeface="Carlito"/>
                <a:cs typeface="Carlito"/>
              </a:rPr>
              <a:t>those </a:t>
            </a:r>
            <a:r>
              <a:rPr sz="2800" i="1" spc="-10" dirty="0">
                <a:latin typeface="Carlito"/>
                <a:cs typeface="Carlito"/>
              </a:rPr>
              <a:t>in </a:t>
            </a:r>
            <a:r>
              <a:rPr sz="2800" i="1" spc="-5" dirty="0">
                <a:latin typeface="Carlito"/>
                <a:cs typeface="Carlito"/>
              </a:rPr>
              <a:t>the </a:t>
            </a:r>
            <a:r>
              <a:rPr sz="2800" i="1" spc="-15" dirty="0">
                <a:latin typeface="Carlito"/>
                <a:cs typeface="Carlito"/>
              </a:rPr>
              <a:t>OSI </a:t>
            </a:r>
            <a:r>
              <a:rPr sz="2800" i="1" spc="600" dirty="0">
                <a:latin typeface="Carlito"/>
                <a:cs typeface="Carlito"/>
              </a:rPr>
              <a:t> </a:t>
            </a:r>
            <a:r>
              <a:rPr sz="2800" i="1" spc="-5" dirty="0">
                <a:latin typeface="Carlito"/>
                <a:cs typeface="Carlito"/>
              </a:rPr>
              <a:t>model. </a:t>
            </a:r>
            <a:r>
              <a:rPr sz="2800" i="1" dirty="0">
                <a:latin typeface="Carlito"/>
                <a:cs typeface="Carlito"/>
              </a:rPr>
              <a:t>The </a:t>
            </a:r>
            <a:r>
              <a:rPr sz="2800" i="1" spc="-10" dirty="0">
                <a:latin typeface="Carlito"/>
                <a:cs typeface="Carlito"/>
              </a:rPr>
              <a:t>original </a:t>
            </a:r>
            <a:r>
              <a:rPr sz="2800" i="1" spc="-40" dirty="0">
                <a:latin typeface="Carlito"/>
                <a:cs typeface="Carlito"/>
              </a:rPr>
              <a:t>TCP/IP </a:t>
            </a:r>
            <a:r>
              <a:rPr sz="2800" i="1" spc="-10" dirty="0">
                <a:latin typeface="Carlito"/>
                <a:cs typeface="Carlito"/>
              </a:rPr>
              <a:t>protocol suite </a:t>
            </a:r>
            <a:r>
              <a:rPr sz="2800" i="1" spc="-5" dirty="0">
                <a:latin typeface="Carlito"/>
                <a:cs typeface="Carlito"/>
              </a:rPr>
              <a:t>was </a:t>
            </a:r>
            <a:r>
              <a:rPr sz="2800" i="1" spc="-10" dirty="0">
                <a:latin typeface="Carlito"/>
                <a:cs typeface="Carlito"/>
              </a:rPr>
              <a:t>defined </a:t>
            </a:r>
            <a:r>
              <a:rPr sz="2800" i="1" spc="-5" dirty="0">
                <a:latin typeface="Carlito"/>
                <a:cs typeface="Carlito"/>
              </a:rPr>
              <a:t>as having </a:t>
            </a:r>
            <a:r>
              <a:rPr sz="2800" i="1" spc="-15" dirty="0">
                <a:latin typeface="Carlito"/>
                <a:cs typeface="Carlito"/>
              </a:rPr>
              <a:t>four </a:t>
            </a:r>
            <a:r>
              <a:rPr sz="2800" i="1" spc="-5" dirty="0">
                <a:latin typeface="Carlito"/>
                <a:cs typeface="Carlito"/>
              </a:rPr>
              <a:t>layers:  </a:t>
            </a:r>
            <a:r>
              <a:rPr sz="2800" i="1" spc="-10" dirty="0">
                <a:solidFill>
                  <a:srgbClr val="944F71"/>
                </a:solidFill>
                <a:latin typeface="Carlito"/>
                <a:cs typeface="Carlito"/>
              </a:rPr>
              <a:t>host-to-network</a:t>
            </a:r>
            <a:r>
              <a:rPr sz="2800" i="1" spc="-10" dirty="0">
                <a:latin typeface="Carlito"/>
                <a:cs typeface="Carlito"/>
              </a:rPr>
              <a:t>, </a:t>
            </a:r>
            <a:r>
              <a:rPr sz="2800" i="1" spc="-15" dirty="0">
                <a:solidFill>
                  <a:srgbClr val="944F71"/>
                </a:solidFill>
                <a:latin typeface="Carlito"/>
                <a:cs typeface="Carlito"/>
              </a:rPr>
              <a:t>internet</a:t>
            </a:r>
            <a:r>
              <a:rPr sz="2800" i="1" spc="-15" dirty="0">
                <a:latin typeface="Carlito"/>
                <a:cs typeface="Carlito"/>
              </a:rPr>
              <a:t>, </a:t>
            </a:r>
            <a:r>
              <a:rPr sz="2800" i="1" spc="-5" dirty="0">
                <a:solidFill>
                  <a:srgbClr val="944F71"/>
                </a:solidFill>
                <a:latin typeface="Carlito"/>
                <a:cs typeface="Carlito"/>
              </a:rPr>
              <a:t>transport</a:t>
            </a:r>
            <a:r>
              <a:rPr sz="2800" i="1" spc="-5" dirty="0">
                <a:latin typeface="Carlito"/>
                <a:cs typeface="Carlito"/>
              </a:rPr>
              <a:t>, and </a:t>
            </a:r>
            <a:r>
              <a:rPr sz="2800" i="1" spc="-10" dirty="0">
                <a:solidFill>
                  <a:srgbClr val="944F71"/>
                </a:solidFill>
                <a:latin typeface="Carlito"/>
                <a:cs typeface="Carlito"/>
              </a:rPr>
              <a:t>application</a:t>
            </a:r>
            <a:r>
              <a:rPr sz="2800" i="1" spc="-10" dirty="0">
                <a:latin typeface="Carlito"/>
                <a:cs typeface="Carlito"/>
              </a:rPr>
              <a:t>. </a:t>
            </a:r>
            <a:r>
              <a:rPr sz="2800" i="1" spc="-35" dirty="0">
                <a:latin typeface="Carlito"/>
                <a:cs typeface="Carlito"/>
              </a:rPr>
              <a:t>However, </a:t>
            </a:r>
            <a:r>
              <a:rPr sz="2800" i="1" spc="-5" dirty="0">
                <a:latin typeface="Carlito"/>
                <a:cs typeface="Carlito"/>
              </a:rPr>
              <a:t>when </a:t>
            </a:r>
            <a:r>
              <a:rPr sz="2800" i="1" spc="-40" dirty="0">
                <a:latin typeface="Carlito"/>
                <a:cs typeface="Carlito"/>
              </a:rPr>
              <a:t>TCP/IP </a:t>
            </a:r>
            <a:r>
              <a:rPr sz="2800" i="1" spc="-15" dirty="0">
                <a:latin typeface="Carlito"/>
                <a:cs typeface="Carlito"/>
              </a:rPr>
              <a:t>is  </a:t>
            </a:r>
            <a:r>
              <a:rPr sz="2800" i="1" spc="-10" dirty="0">
                <a:latin typeface="Carlito"/>
                <a:cs typeface="Carlito"/>
              </a:rPr>
              <a:t>compared </a:t>
            </a:r>
            <a:r>
              <a:rPr sz="2800" i="1" spc="-25" dirty="0">
                <a:latin typeface="Carlito"/>
                <a:cs typeface="Carlito"/>
              </a:rPr>
              <a:t>to </a:t>
            </a:r>
            <a:r>
              <a:rPr sz="2800" i="1" spc="-10" dirty="0">
                <a:latin typeface="Carlito"/>
                <a:cs typeface="Carlito"/>
              </a:rPr>
              <a:t>OSI, </a:t>
            </a:r>
            <a:r>
              <a:rPr sz="2800" i="1" spc="5" dirty="0">
                <a:latin typeface="Carlito"/>
                <a:cs typeface="Carlito"/>
              </a:rPr>
              <a:t>we </a:t>
            </a:r>
            <a:r>
              <a:rPr sz="2800" i="1" spc="-10" dirty="0">
                <a:latin typeface="Carlito"/>
                <a:cs typeface="Carlito"/>
              </a:rPr>
              <a:t>can say </a:t>
            </a:r>
            <a:r>
              <a:rPr sz="2800" i="1" spc="-5" dirty="0">
                <a:latin typeface="Carlito"/>
                <a:cs typeface="Carlito"/>
              </a:rPr>
              <a:t>that the </a:t>
            </a:r>
            <a:r>
              <a:rPr sz="2800" i="1" spc="-40" dirty="0">
                <a:latin typeface="Carlito"/>
                <a:cs typeface="Carlito"/>
              </a:rPr>
              <a:t>TCP/IP </a:t>
            </a:r>
            <a:r>
              <a:rPr sz="2800" i="1" spc="-10" dirty="0">
                <a:latin typeface="Carlito"/>
                <a:cs typeface="Carlito"/>
              </a:rPr>
              <a:t>protocol </a:t>
            </a:r>
            <a:r>
              <a:rPr sz="2800" i="1" spc="-15" dirty="0">
                <a:latin typeface="Carlito"/>
                <a:cs typeface="Carlito"/>
              </a:rPr>
              <a:t>suite </a:t>
            </a:r>
            <a:r>
              <a:rPr sz="2800" i="1" spc="-10" dirty="0">
                <a:latin typeface="Carlito"/>
                <a:cs typeface="Carlito"/>
              </a:rPr>
              <a:t>is </a:t>
            </a:r>
            <a:r>
              <a:rPr sz="2800" i="1" spc="-5" dirty="0">
                <a:latin typeface="Carlito"/>
                <a:cs typeface="Carlito"/>
              </a:rPr>
              <a:t>made </a:t>
            </a:r>
            <a:r>
              <a:rPr sz="2800" i="1" spc="5" dirty="0">
                <a:latin typeface="Carlito"/>
                <a:cs typeface="Carlito"/>
              </a:rPr>
              <a:t>of </a:t>
            </a:r>
            <a:r>
              <a:rPr sz="2800" i="1" spc="-10" dirty="0">
                <a:latin typeface="Carlito"/>
                <a:cs typeface="Carlito"/>
              </a:rPr>
              <a:t>five  </a:t>
            </a:r>
            <a:r>
              <a:rPr sz="2800" i="1" spc="-5" dirty="0">
                <a:latin typeface="Carlito"/>
                <a:cs typeface="Carlito"/>
              </a:rPr>
              <a:t>layers: </a:t>
            </a:r>
            <a:r>
              <a:rPr sz="2800" i="1" spc="-15" dirty="0">
                <a:solidFill>
                  <a:srgbClr val="944F71"/>
                </a:solidFill>
                <a:latin typeface="Carlito"/>
                <a:cs typeface="Carlito"/>
              </a:rPr>
              <a:t>physical</a:t>
            </a:r>
            <a:r>
              <a:rPr sz="2800" i="1" spc="-15" dirty="0">
                <a:latin typeface="Carlito"/>
                <a:cs typeface="Carlito"/>
              </a:rPr>
              <a:t>, </a:t>
            </a:r>
            <a:r>
              <a:rPr sz="2800" i="1" spc="-15" dirty="0">
                <a:solidFill>
                  <a:srgbClr val="944F71"/>
                </a:solidFill>
                <a:latin typeface="Carlito"/>
                <a:cs typeface="Carlito"/>
              </a:rPr>
              <a:t>data </a:t>
            </a:r>
            <a:r>
              <a:rPr sz="2800" i="1" spc="-10" dirty="0">
                <a:solidFill>
                  <a:srgbClr val="944F71"/>
                </a:solidFill>
                <a:latin typeface="Carlito"/>
                <a:cs typeface="Carlito"/>
              </a:rPr>
              <a:t>link</a:t>
            </a:r>
            <a:r>
              <a:rPr sz="2800" i="1" spc="-10" dirty="0">
                <a:latin typeface="Carlito"/>
                <a:cs typeface="Carlito"/>
              </a:rPr>
              <a:t>, </a:t>
            </a:r>
            <a:r>
              <a:rPr sz="2800" i="1" spc="-5" dirty="0">
                <a:solidFill>
                  <a:srgbClr val="944F71"/>
                </a:solidFill>
                <a:latin typeface="Carlito"/>
                <a:cs typeface="Carlito"/>
              </a:rPr>
              <a:t>network</a:t>
            </a:r>
            <a:r>
              <a:rPr sz="2800" i="1" spc="-5" dirty="0">
                <a:latin typeface="Carlito"/>
                <a:cs typeface="Carlito"/>
              </a:rPr>
              <a:t>, </a:t>
            </a:r>
            <a:r>
              <a:rPr sz="2800" i="1" spc="-5" dirty="0">
                <a:solidFill>
                  <a:srgbClr val="944F71"/>
                </a:solidFill>
                <a:latin typeface="Carlito"/>
                <a:cs typeface="Carlito"/>
              </a:rPr>
              <a:t>transport</a:t>
            </a:r>
            <a:r>
              <a:rPr sz="2800" i="1" spc="-5" dirty="0">
                <a:latin typeface="Carlito"/>
                <a:cs typeface="Carlito"/>
              </a:rPr>
              <a:t>, and</a:t>
            </a:r>
            <a:r>
              <a:rPr sz="2800" i="1" spc="70" dirty="0">
                <a:latin typeface="Carlito"/>
                <a:cs typeface="Carlito"/>
              </a:rPr>
              <a:t> </a:t>
            </a:r>
            <a:r>
              <a:rPr sz="2800" i="1" spc="-10" dirty="0">
                <a:solidFill>
                  <a:srgbClr val="944F71"/>
                </a:solidFill>
                <a:latin typeface="Carlito"/>
                <a:cs typeface="Carlito"/>
              </a:rPr>
              <a:t>application</a:t>
            </a:r>
            <a:r>
              <a:rPr sz="2800" i="1" spc="-10" dirty="0">
                <a:latin typeface="Carlito"/>
                <a:cs typeface="Carlito"/>
              </a:rPr>
              <a:t>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12776" y="4274820"/>
            <a:ext cx="4926330" cy="78714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82041" y="4293578"/>
            <a:ext cx="4524375" cy="202946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 indent="38735">
              <a:lnSpc>
                <a:spcPct val="106200"/>
              </a:lnSpc>
              <a:spcBef>
                <a:spcPts val="370"/>
              </a:spcBef>
            </a:pPr>
            <a:r>
              <a:rPr sz="2800" i="1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Topics </a:t>
            </a:r>
            <a:r>
              <a:rPr sz="2800" i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discussed in this </a:t>
            </a:r>
            <a:r>
              <a:rPr sz="2800" i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section: </a:t>
            </a:r>
            <a:r>
              <a:rPr sz="2800" i="1" spc="-1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0033CC"/>
                </a:solidFill>
                <a:latin typeface="Carlito"/>
                <a:cs typeface="Carlito"/>
              </a:rPr>
              <a:t>Physical </a:t>
            </a:r>
            <a:r>
              <a:rPr sz="2400" dirty="0">
                <a:solidFill>
                  <a:srgbClr val="0033CC"/>
                </a:solidFill>
                <a:latin typeface="Carlito"/>
                <a:cs typeface="Carlito"/>
              </a:rPr>
              <a:t>and </a:t>
            </a:r>
            <a:r>
              <a:rPr sz="2400" spc="-15" dirty="0">
                <a:solidFill>
                  <a:srgbClr val="0033CC"/>
                </a:solidFill>
                <a:latin typeface="Carlito"/>
                <a:cs typeface="Carlito"/>
              </a:rPr>
              <a:t>Data </a:t>
            </a:r>
            <a:r>
              <a:rPr sz="2400" spc="-5" dirty="0">
                <a:solidFill>
                  <a:srgbClr val="0033CC"/>
                </a:solidFill>
                <a:latin typeface="Carlito"/>
                <a:cs typeface="Carlito"/>
              </a:rPr>
              <a:t>Link </a:t>
            </a:r>
            <a:r>
              <a:rPr sz="2400" spc="-20" dirty="0">
                <a:solidFill>
                  <a:srgbClr val="0033CC"/>
                </a:solidFill>
                <a:latin typeface="Carlito"/>
                <a:cs typeface="Carlito"/>
              </a:rPr>
              <a:t>Layers  </a:t>
            </a:r>
            <a:r>
              <a:rPr sz="2400" spc="-10" dirty="0">
                <a:solidFill>
                  <a:srgbClr val="0033CC"/>
                </a:solidFill>
                <a:latin typeface="Carlito"/>
                <a:cs typeface="Carlito"/>
              </a:rPr>
              <a:t>Network</a:t>
            </a:r>
            <a:r>
              <a:rPr sz="2400" spc="-25" dirty="0">
                <a:solidFill>
                  <a:srgbClr val="0033CC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0033CC"/>
                </a:solidFill>
                <a:latin typeface="Carlito"/>
                <a:cs typeface="Carlito"/>
              </a:rPr>
              <a:t>Layer</a:t>
            </a:r>
            <a:endParaRPr sz="2400">
              <a:latin typeface="Carlito"/>
              <a:cs typeface="Carlito"/>
            </a:endParaRPr>
          </a:p>
          <a:p>
            <a:pPr marL="12700" marR="2374900">
              <a:lnSpc>
                <a:spcPct val="100000"/>
              </a:lnSpc>
            </a:pPr>
            <a:r>
              <a:rPr sz="2400" spc="-25" dirty="0">
                <a:solidFill>
                  <a:srgbClr val="0033CC"/>
                </a:solidFill>
                <a:latin typeface="Carlito"/>
                <a:cs typeface="Carlito"/>
              </a:rPr>
              <a:t>Transport </a:t>
            </a:r>
            <a:r>
              <a:rPr sz="2400" spc="-20" dirty="0">
                <a:solidFill>
                  <a:srgbClr val="0033CC"/>
                </a:solidFill>
                <a:latin typeface="Carlito"/>
                <a:cs typeface="Carlito"/>
              </a:rPr>
              <a:t>Layer  </a:t>
            </a:r>
            <a:r>
              <a:rPr sz="2400" spc="-5" dirty="0">
                <a:solidFill>
                  <a:srgbClr val="0033CC"/>
                </a:solidFill>
                <a:latin typeface="Carlito"/>
                <a:cs typeface="Carlito"/>
              </a:rPr>
              <a:t>Application</a:t>
            </a:r>
            <a:r>
              <a:rPr sz="2400" spc="-105" dirty="0">
                <a:solidFill>
                  <a:srgbClr val="0033CC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0033CC"/>
                </a:solidFill>
                <a:latin typeface="Carlito"/>
                <a:cs typeface="Carlito"/>
              </a:rPr>
              <a:t>Layer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26136" y="4753410"/>
            <a:ext cx="4499610" cy="6319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37484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2.16	</a:t>
            </a:r>
            <a:r>
              <a:rPr sz="2000" b="0" i="1" spc="-30" dirty="0">
                <a:solidFill>
                  <a:srgbClr val="000000"/>
                </a:solidFill>
                <a:latin typeface="Carlito"/>
                <a:cs typeface="Carlito"/>
              </a:rPr>
              <a:t>TCP/IP 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and OSI</a:t>
            </a:r>
            <a:r>
              <a:rPr sz="2000" b="0" i="1" spc="-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model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692" y="63246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8116" y="1143000"/>
            <a:ext cx="10044684" cy="5001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12201525" cy="895985"/>
            <a:chOff x="-4762" y="0"/>
            <a:chExt cx="12201525" cy="8959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838200"/>
            </a:xfrm>
            <a:custGeom>
              <a:avLst/>
              <a:gdLst/>
              <a:ahLst/>
              <a:cxnLst/>
              <a:rect l="l" t="t" r="r" b="b"/>
              <a:pathLst>
                <a:path w="12192000" h="838200">
                  <a:moveTo>
                    <a:pt x="121920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12192000" y="838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838200"/>
            </a:xfrm>
            <a:custGeom>
              <a:avLst/>
              <a:gdLst/>
              <a:ahLst/>
              <a:cxnLst/>
              <a:rect l="l" t="t" r="r" b="b"/>
              <a:pathLst>
                <a:path w="12192000" h="838200">
                  <a:moveTo>
                    <a:pt x="0" y="838200"/>
                  </a:moveTo>
                  <a:lnTo>
                    <a:pt x="12192000" y="8382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779" y="0"/>
              <a:ext cx="3108197" cy="8907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95199"/>
            <a:ext cx="26022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ADDRESSING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998219"/>
            <a:ext cx="12142470" cy="1214120"/>
            <a:chOff x="0" y="998219"/>
            <a:chExt cx="12142470" cy="1214120"/>
          </a:xfrm>
        </p:grpSpPr>
        <p:sp>
          <p:nvSpPr>
            <p:cNvPr id="8" name="object 8"/>
            <p:cNvSpPr/>
            <p:nvPr/>
          </p:nvSpPr>
          <p:spPr>
            <a:xfrm>
              <a:off x="213235" y="1221168"/>
              <a:ext cx="662391" cy="2547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423" y="998219"/>
              <a:ext cx="1265682" cy="7871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2204" y="998219"/>
              <a:ext cx="758190" cy="787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1492" y="998219"/>
              <a:ext cx="1892045" cy="7871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4635" y="998219"/>
              <a:ext cx="941069" cy="7871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46803" y="998219"/>
              <a:ext cx="1142238" cy="78714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0140" y="998219"/>
              <a:ext cx="730758" cy="7871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01996" y="998219"/>
              <a:ext cx="832865" cy="78714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77484" y="998219"/>
              <a:ext cx="1605534" cy="78714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24116" y="998219"/>
              <a:ext cx="1968246" cy="78714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33459" y="998219"/>
              <a:ext cx="938022" cy="78714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12580" y="998219"/>
              <a:ext cx="1395222" cy="78714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50423" y="998219"/>
              <a:ext cx="1799081" cy="78714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82400" y="998219"/>
              <a:ext cx="560070" cy="78714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1424939"/>
              <a:ext cx="1587246" cy="78714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20139" y="1424939"/>
              <a:ext cx="555497" cy="78714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87780" y="1424939"/>
              <a:ext cx="1404366" cy="78714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25039" y="1424939"/>
              <a:ext cx="555498" cy="78714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94204" y="1424939"/>
              <a:ext cx="1073658" cy="78714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00755" y="1424939"/>
              <a:ext cx="555497" cy="78714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69920" y="1424939"/>
              <a:ext cx="1015745" cy="78714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99332" y="1424939"/>
              <a:ext cx="1523238" cy="78714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5464" y="1424939"/>
              <a:ext cx="557009" cy="78714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80238" y="1077848"/>
            <a:ext cx="117322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i="1" spc="-15" dirty="0">
                <a:latin typeface="Carlito"/>
                <a:cs typeface="Carlito"/>
              </a:rPr>
              <a:t>Four </a:t>
            </a:r>
            <a:r>
              <a:rPr sz="2800" i="1" spc="-10" dirty="0">
                <a:latin typeface="Carlito"/>
                <a:cs typeface="Carlito"/>
              </a:rPr>
              <a:t>levels </a:t>
            </a:r>
            <a:r>
              <a:rPr sz="2800" i="1" dirty="0">
                <a:latin typeface="Carlito"/>
                <a:cs typeface="Carlito"/>
              </a:rPr>
              <a:t>of </a:t>
            </a:r>
            <a:r>
              <a:rPr sz="2800" i="1" spc="-5" dirty="0">
                <a:latin typeface="Carlito"/>
                <a:cs typeface="Carlito"/>
              </a:rPr>
              <a:t>addresses </a:t>
            </a:r>
            <a:r>
              <a:rPr sz="2800" i="1" spc="-10" dirty="0">
                <a:latin typeface="Carlito"/>
                <a:cs typeface="Carlito"/>
              </a:rPr>
              <a:t>are </a:t>
            </a:r>
            <a:r>
              <a:rPr sz="2800" i="1" dirty="0">
                <a:latin typeface="Carlito"/>
                <a:cs typeface="Carlito"/>
              </a:rPr>
              <a:t>used </a:t>
            </a:r>
            <a:r>
              <a:rPr sz="2800" i="1" spc="-10" dirty="0">
                <a:latin typeface="Carlito"/>
                <a:cs typeface="Carlito"/>
              </a:rPr>
              <a:t>in </a:t>
            </a:r>
            <a:r>
              <a:rPr sz="2800" i="1" spc="-5" dirty="0">
                <a:latin typeface="Carlito"/>
                <a:cs typeface="Carlito"/>
              </a:rPr>
              <a:t>an </a:t>
            </a:r>
            <a:r>
              <a:rPr sz="2800" i="1" spc="-15" dirty="0">
                <a:latin typeface="Carlito"/>
                <a:cs typeface="Carlito"/>
              </a:rPr>
              <a:t>internet </a:t>
            </a:r>
            <a:r>
              <a:rPr sz="2800" i="1" spc="-5" dirty="0">
                <a:latin typeface="Carlito"/>
                <a:cs typeface="Carlito"/>
              </a:rPr>
              <a:t>employing the </a:t>
            </a:r>
            <a:r>
              <a:rPr sz="2800" i="1" spc="-40" dirty="0">
                <a:latin typeface="Carlito"/>
                <a:cs typeface="Carlito"/>
              </a:rPr>
              <a:t>TCP/IP </a:t>
            </a:r>
            <a:r>
              <a:rPr sz="2800" i="1" spc="-10" dirty="0">
                <a:latin typeface="Carlito"/>
                <a:cs typeface="Carlito"/>
              </a:rPr>
              <a:t>protocols:  </a:t>
            </a:r>
            <a:r>
              <a:rPr sz="2800" i="1" spc="-15" dirty="0">
                <a:solidFill>
                  <a:srgbClr val="0462C1"/>
                </a:solidFill>
                <a:latin typeface="Carlito"/>
                <a:cs typeface="Carlito"/>
              </a:rPr>
              <a:t>physical</a:t>
            </a:r>
            <a:r>
              <a:rPr sz="2800" i="1" spc="-15" dirty="0">
                <a:latin typeface="Carlito"/>
                <a:cs typeface="Carlito"/>
              </a:rPr>
              <a:t>, </a:t>
            </a:r>
            <a:r>
              <a:rPr sz="2800" i="1" spc="-10" dirty="0">
                <a:solidFill>
                  <a:srgbClr val="0462C1"/>
                </a:solidFill>
                <a:latin typeface="Carlito"/>
                <a:cs typeface="Carlito"/>
              </a:rPr>
              <a:t>logical</a:t>
            </a:r>
            <a:r>
              <a:rPr sz="2800" i="1" spc="-10" dirty="0">
                <a:latin typeface="Carlito"/>
                <a:cs typeface="Carlito"/>
              </a:rPr>
              <a:t>, </a:t>
            </a: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port</a:t>
            </a:r>
            <a:r>
              <a:rPr sz="2800" i="1" spc="-5" dirty="0">
                <a:latin typeface="Carlito"/>
                <a:cs typeface="Carlito"/>
              </a:rPr>
              <a:t>, and</a:t>
            </a:r>
            <a:r>
              <a:rPr sz="2800" i="1" spc="20" dirty="0">
                <a:latin typeface="Carlito"/>
                <a:cs typeface="Carlito"/>
              </a:rPr>
              <a:t> </a:t>
            </a:r>
            <a:r>
              <a:rPr sz="2800" i="1" spc="-10" dirty="0">
                <a:solidFill>
                  <a:srgbClr val="0462C1"/>
                </a:solidFill>
                <a:latin typeface="Carlito"/>
                <a:cs typeface="Carlito"/>
              </a:rPr>
              <a:t>specific</a:t>
            </a:r>
            <a:r>
              <a:rPr sz="2800" i="1" spc="-10" dirty="0">
                <a:latin typeface="Carlito"/>
                <a:cs typeface="Carlito"/>
              </a:rPr>
              <a:t>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4884" y="3389376"/>
            <a:ext cx="4926330" cy="7871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3540" y="3407351"/>
            <a:ext cx="4525010" cy="20294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80"/>
              </a:spcBef>
            </a:pPr>
            <a:r>
              <a:rPr sz="2800" i="1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Topics </a:t>
            </a:r>
            <a:r>
              <a:rPr sz="2800" i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discussed in this</a:t>
            </a:r>
            <a:r>
              <a:rPr sz="2800" i="1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 </a:t>
            </a:r>
            <a:r>
              <a:rPr sz="2800" i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section:</a:t>
            </a:r>
            <a:endParaRPr sz="2800">
              <a:latin typeface="Carlito"/>
              <a:cs typeface="Carlito"/>
            </a:endParaRPr>
          </a:p>
          <a:p>
            <a:pPr marL="12700" marR="2197100">
              <a:lnSpc>
                <a:spcPct val="100000"/>
              </a:lnSpc>
              <a:spcBef>
                <a:spcPts val="415"/>
              </a:spcBef>
            </a:pPr>
            <a:r>
              <a:rPr sz="2400" spc="-15" dirty="0">
                <a:solidFill>
                  <a:srgbClr val="0033CC"/>
                </a:solidFill>
                <a:latin typeface="Carlito"/>
                <a:cs typeface="Carlito"/>
              </a:rPr>
              <a:t>Physical</a:t>
            </a:r>
            <a:r>
              <a:rPr sz="2400" spc="-80" dirty="0">
                <a:solidFill>
                  <a:srgbClr val="0033CC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033CC"/>
                </a:solidFill>
                <a:latin typeface="Carlito"/>
                <a:cs typeface="Carlito"/>
              </a:rPr>
              <a:t>Addresses  </a:t>
            </a:r>
            <a:r>
              <a:rPr sz="2400" spc="-10" dirty="0">
                <a:solidFill>
                  <a:srgbClr val="0033CC"/>
                </a:solidFill>
                <a:latin typeface="Carlito"/>
                <a:cs typeface="Carlito"/>
              </a:rPr>
              <a:t>Logical </a:t>
            </a:r>
            <a:r>
              <a:rPr sz="2400" spc="-5" dirty="0">
                <a:solidFill>
                  <a:srgbClr val="0033CC"/>
                </a:solidFill>
                <a:latin typeface="Carlito"/>
                <a:cs typeface="Carlito"/>
              </a:rPr>
              <a:t>Addresses  </a:t>
            </a:r>
            <a:r>
              <a:rPr sz="2400" spc="-20" dirty="0">
                <a:solidFill>
                  <a:srgbClr val="0033CC"/>
                </a:solidFill>
                <a:latin typeface="Carlito"/>
                <a:cs typeface="Carlito"/>
              </a:rPr>
              <a:t>Port </a:t>
            </a:r>
            <a:r>
              <a:rPr sz="2400" spc="-5" dirty="0">
                <a:solidFill>
                  <a:srgbClr val="0033CC"/>
                </a:solidFill>
                <a:latin typeface="Carlito"/>
                <a:cs typeface="Carlito"/>
              </a:rPr>
              <a:t>Addresses  Specific</a:t>
            </a:r>
            <a:r>
              <a:rPr sz="2400" spc="-45" dirty="0">
                <a:solidFill>
                  <a:srgbClr val="0033CC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033CC"/>
                </a:solidFill>
                <a:latin typeface="Carlito"/>
                <a:cs typeface="Carlito"/>
              </a:rPr>
              <a:t>Addresses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8244" y="3867966"/>
            <a:ext cx="4499609" cy="631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692" y="152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454" y="991361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5343" y="394461"/>
            <a:ext cx="3533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spc="-5" dirty="0">
                <a:solidFill>
                  <a:srgbClr val="944F71"/>
                </a:solidFill>
                <a:latin typeface="Carlito"/>
                <a:cs typeface="Carlito"/>
              </a:rPr>
              <a:t>2.17	</a:t>
            </a:r>
            <a:r>
              <a:rPr sz="2000" i="1" dirty="0">
                <a:latin typeface="Carlito"/>
                <a:cs typeface="Carlito"/>
              </a:rPr>
              <a:t>Addresses in</a:t>
            </a:r>
            <a:r>
              <a:rPr sz="2000" i="1" spc="-110" dirty="0">
                <a:latin typeface="Carlito"/>
                <a:cs typeface="Carlito"/>
              </a:rPr>
              <a:t> </a:t>
            </a:r>
            <a:r>
              <a:rPr sz="2000" i="1" spc="-30" dirty="0">
                <a:latin typeface="Carlito"/>
                <a:cs typeface="Carlito"/>
              </a:rPr>
              <a:t>TCP/IP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6448" y="2473451"/>
            <a:ext cx="10436884" cy="1996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2159" y="1191514"/>
            <a:ext cx="98761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Four </a:t>
            </a:r>
            <a:r>
              <a:rPr sz="1800" spc="-5" dirty="0">
                <a:latin typeface="Carlito"/>
                <a:cs typeface="Carlito"/>
              </a:rPr>
              <a:t>levels of addresses </a:t>
            </a:r>
            <a:r>
              <a:rPr sz="1800" spc="-10" dirty="0">
                <a:latin typeface="Carlito"/>
                <a:cs typeface="Carlito"/>
              </a:rPr>
              <a:t>are </a:t>
            </a:r>
            <a:r>
              <a:rPr sz="1800" dirty="0">
                <a:latin typeface="Carlito"/>
                <a:cs typeface="Carlito"/>
              </a:rPr>
              <a:t>used in an </a:t>
            </a:r>
            <a:r>
              <a:rPr sz="1800" spc="-10" dirty="0">
                <a:latin typeface="Carlito"/>
                <a:cs typeface="Carlito"/>
              </a:rPr>
              <a:t>internet </a:t>
            </a:r>
            <a:r>
              <a:rPr sz="1800" spc="-5" dirty="0">
                <a:latin typeface="Carlito"/>
                <a:cs typeface="Carlito"/>
              </a:rPr>
              <a:t>employing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30" dirty="0">
                <a:latin typeface="Carlito"/>
                <a:cs typeface="Carlito"/>
              </a:rPr>
              <a:t>TCP/IP </a:t>
            </a:r>
            <a:r>
              <a:rPr sz="1800" spc="-15" dirty="0">
                <a:latin typeface="Carlito"/>
                <a:cs typeface="Carlito"/>
              </a:rPr>
              <a:t>protocols: physical </a:t>
            </a:r>
            <a:r>
              <a:rPr sz="1800" spc="-5" dirty="0">
                <a:latin typeface="Carlito"/>
                <a:cs typeface="Carlito"/>
              </a:rPr>
              <a:t>address, </a:t>
            </a:r>
            <a:r>
              <a:rPr sz="1800" spc="-10" dirty="0">
                <a:latin typeface="Carlito"/>
                <a:cs typeface="Carlito"/>
              </a:rPr>
              <a:t>logical  </a:t>
            </a:r>
            <a:r>
              <a:rPr sz="1800" spc="-5" dirty="0">
                <a:latin typeface="Carlito"/>
                <a:cs typeface="Carlito"/>
              </a:rPr>
              <a:t>address, port address,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application-specific address. </a:t>
            </a:r>
            <a:r>
              <a:rPr sz="1800" spc="-10" dirty="0">
                <a:latin typeface="Carlito"/>
                <a:cs typeface="Carlito"/>
              </a:rPr>
              <a:t>Each </a:t>
            </a:r>
            <a:r>
              <a:rPr sz="1800" spc="-5" dirty="0">
                <a:latin typeface="Carlito"/>
                <a:cs typeface="Carlito"/>
              </a:rPr>
              <a:t>address is </a:t>
            </a:r>
            <a:r>
              <a:rPr sz="1800" spc="-15" dirty="0">
                <a:latin typeface="Carlito"/>
                <a:cs typeface="Carlito"/>
              </a:rPr>
              <a:t>related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one </a:t>
            </a:r>
            <a:r>
              <a:rPr sz="1800" spc="-15" dirty="0">
                <a:latin typeface="Carlito"/>
                <a:cs typeface="Carlito"/>
              </a:rPr>
              <a:t>layer </a:t>
            </a:r>
            <a:r>
              <a:rPr sz="1800" dirty="0">
                <a:latin typeface="Carlito"/>
                <a:cs typeface="Carlito"/>
              </a:rPr>
              <a:t>in the </a:t>
            </a:r>
            <a:r>
              <a:rPr sz="1800" spc="-30" dirty="0">
                <a:latin typeface="Carlito"/>
                <a:cs typeface="Carlito"/>
              </a:rPr>
              <a:t>TCP/IP  </a:t>
            </a:r>
            <a:r>
              <a:rPr sz="1800" spc="-10" dirty="0">
                <a:latin typeface="Carlito"/>
                <a:cs typeface="Carlito"/>
              </a:rPr>
              <a:t>architecture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621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2.18	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Relationship of layers and addresses 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in</a:t>
            </a:r>
            <a:r>
              <a:rPr sz="2000" b="0" i="1" spc="-7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spc="-30" dirty="0">
                <a:solidFill>
                  <a:srgbClr val="000000"/>
                </a:solidFill>
                <a:latin typeface="Carlito"/>
                <a:cs typeface="Carlito"/>
              </a:rPr>
              <a:t>TCP/IP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692" y="63246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1775" y="1266444"/>
            <a:ext cx="9948916" cy="4829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473709"/>
            <a:ext cx="6122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>
                <a:solidFill>
                  <a:srgbClr val="C00000"/>
                </a:solidFill>
                <a:latin typeface="Arial"/>
                <a:cs typeface="Arial"/>
              </a:rPr>
              <a:t>Layering: </a:t>
            </a:r>
            <a:r>
              <a:rPr spc="-229" dirty="0">
                <a:solidFill>
                  <a:srgbClr val="C00000"/>
                </a:solidFill>
                <a:latin typeface="Arial"/>
                <a:cs typeface="Arial"/>
              </a:rPr>
              <a:t>logical</a:t>
            </a:r>
            <a:r>
              <a:rPr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320" dirty="0">
                <a:solidFill>
                  <a:srgbClr val="C00000"/>
                </a:solidFill>
                <a:latin typeface="Arial"/>
                <a:cs typeface="Arial"/>
              </a:rPr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7068" y="1282700"/>
            <a:ext cx="3295650" cy="316865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spc="-10" dirty="0">
                <a:latin typeface="Carlito"/>
                <a:cs typeface="Carlito"/>
              </a:rPr>
              <a:t>Each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layer: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rlito"/>
                <a:cs typeface="Carlito"/>
              </a:rPr>
              <a:t>distributed</a:t>
            </a:r>
            <a:endParaRPr sz="2400">
              <a:latin typeface="Carlito"/>
              <a:cs typeface="Carlito"/>
            </a:endParaRPr>
          </a:p>
          <a:p>
            <a:pPr marL="241300" marR="252095" indent="-228600">
              <a:lnSpc>
                <a:spcPts val="259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latin typeface="Carlito"/>
                <a:cs typeface="Carlito"/>
              </a:rPr>
              <a:t>“entities” </a:t>
            </a:r>
            <a:r>
              <a:rPr sz="2400" spc="-5" dirty="0">
                <a:latin typeface="Carlito"/>
                <a:cs typeface="Carlito"/>
              </a:rPr>
              <a:t>implement  </a:t>
            </a:r>
            <a:r>
              <a:rPr sz="2400" spc="-15" dirty="0">
                <a:latin typeface="Carlito"/>
                <a:cs typeface="Carlito"/>
              </a:rPr>
              <a:t>layer </a:t>
            </a:r>
            <a:r>
              <a:rPr sz="2400" spc="-5" dirty="0">
                <a:latin typeface="Carlito"/>
                <a:cs typeface="Carlito"/>
              </a:rPr>
              <a:t>functions </a:t>
            </a:r>
            <a:r>
              <a:rPr sz="2400" spc="-15" dirty="0">
                <a:latin typeface="Carlito"/>
                <a:cs typeface="Carlito"/>
              </a:rPr>
              <a:t>at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each  </a:t>
            </a:r>
            <a:r>
              <a:rPr sz="2400" spc="-5" dirty="0">
                <a:latin typeface="Carlito"/>
                <a:cs typeface="Carlito"/>
              </a:rPr>
              <a:t>node</a:t>
            </a:r>
            <a:endParaRPr sz="2400">
              <a:latin typeface="Carlito"/>
              <a:cs typeface="Carlito"/>
            </a:endParaRPr>
          </a:p>
          <a:p>
            <a:pPr marL="241300" marR="5080" indent="-228600" algn="just">
              <a:lnSpc>
                <a:spcPct val="901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entities </a:t>
            </a:r>
            <a:r>
              <a:rPr sz="2400" spc="-10" dirty="0">
                <a:latin typeface="Carlito"/>
                <a:cs typeface="Carlito"/>
              </a:rPr>
              <a:t>perform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actions,  </a:t>
            </a:r>
            <a:r>
              <a:rPr sz="2400" spc="-15" dirty="0">
                <a:latin typeface="Carlito"/>
                <a:cs typeface="Carlito"/>
              </a:rPr>
              <a:t>exchange </a:t>
            </a:r>
            <a:r>
              <a:rPr sz="2400" spc="-5" dirty="0">
                <a:latin typeface="Carlito"/>
                <a:cs typeface="Carlito"/>
              </a:rPr>
              <a:t>messages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with  </a:t>
            </a:r>
            <a:r>
              <a:rPr sz="2400" spc="-10" dirty="0">
                <a:latin typeface="Carlito"/>
                <a:cs typeface="Carlito"/>
              </a:rPr>
              <a:t>peers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4491" y="6427114"/>
            <a:ext cx="796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I</a:t>
            </a:r>
            <a:r>
              <a:rPr sz="1200" spc="-10" dirty="0">
                <a:solidFill>
                  <a:srgbClr val="888888"/>
                </a:solidFill>
                <a:latin typeface="Carlito"/>
                <a:cs typeface="Carlito"/>
              </a:rPr>
              <a:t>n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t</a:t>
            </a:r>
            <a:r>
              <a:rPr sz="1200" spc="-25" dirty="0">
                <a:solidFill>
                  <a:srgbClr val="888888"/>
                </a:solidFill>
                <a:latin typeface="Carlito"/>
                <a:cs typeface="Carlito"/>
              </a:rPr>
              <a:t>r</a:t>
            </a:r>
            <a:r>
              <a:rPr sz="1200" spc="-5" dirty="0">
                <a:solidFill>
                  <a:srgbClr val="888888"/>
                </a:solidFill>
                <a:latin typeface="Carlito"/>
                <a:cs typeface="Carlito"/>
              </a:rPr>
              <a:t>o</a:t>
            </a:r>
            <a:r>
              <a:rPr sz="1200" spc="5" dirty="0">
                <a:solidFill>
                  <a:srgbClr val="888888"/>
                </a:solidFill>
                <a:latin typeface="Carlito"/>
                <a:cs typeface="Carlito"/>
              </a:rPr>
              <a:t>d</a:t>
            </a:r>
            <a:r>
              <a:rPr sz="1200" spc="-10" dirty="0">
                <a:solidFill>
                  <a:srgbClr val="888888"/>
                </a:solidFill>
                <a:latin typeface="Carlito"/>
                <a:cs typeface="Carlito"/>
              </a:rPr>
              <a:t>u</a:t>
            </a:r>
            <a:r>
              <a:rPr sz="1200" spc="-5" dirty="0">
                <a:solidFill>
                  <a:srgbClr val="888888"/>
                </a:solidFill>
                <a:latin typeface="Carlito"/>
                <a:cs typeface="Carlito"/>
              </a:rPr>
              <a:t>c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tion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57795" y="1362455"/>
            <a:ext cx="7513955" cy="4582160"/>
            <a:chOff x="4157795" y="1362455"/>
            <a:chExt cx="7513955" cy="4582160"/>
          </a:xfrm>
        </p:grpSpPr>
        <p:sp>
          <p:nvSpPr>
            <p:cNvPr id="6" name="object 6"/>
            <p:cNvSpPr/>
            <p:nvPr/>
          </p:nvSpPr>
          <p:spPr>
            <a:xfrm>
              <a:off x="4157795" y="1654294"/>
              <a:ext cx="7513896" cy="42897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53272" y="4175760"/>
              <a:ext cx="2103120" cy="3175"/>
            </a:xfrm>
            <a:custGeom>
              <a:avLst/>
              <a:gdLst/>
              <a:ahLst/>
              <a:cxnLst/>
              <a:rect l="l" t="t" r="r" b="b"/>
              <a:pathLst>
                <a:path w="2103120" h="3175">
                  <a:moveTo>
                    <a:pt x="0" y="0"/>
                  </a:moveTo>
                  <a:lnTo>
                    <a:pt x="2103120" y="304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71560" y="4158741"/>
              <a:ext cx="0" cy="163830"/>
            </a:xfrm>
            <a:custGeom>
              <a:avLst/>
              <a:gdLst/>
              <a:ahLst/>
              <a:cxnLst/>
              <a:rect l="l" t="t" r="r" b="b"/>
              <a:pathLst>
                <a:path h="163829">
                  <a:moveTo>
                    <a:pt x="0" y="0"/>
                  </a:moveTo>
                  <a:lnTo>
                    <a:pt x="0" y="163321"/>
                  </a:lnTo>
                </a:path>
              </a:pathLst>
            </a:custGeom>
            <a:ln w="187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80732" y="2662427"/>
              <a:ext cx="3395979" cy="1729739"/>
            </a:xfrm>
            <a:custGeom>
              <a:avLst/>
              <a:gdLst/>
              <a:ahLst/>
              <a:cxnLst/>
              <a:rect l="l" t="t" r="r" b="b"/>
              <a:pathLst>
                <a:path w="3395979" h="1729739">
                  <a:moveTo>
                    <a:pt x="3390900" y="1498092"/>
                  </a:moveTo>
                  <a:lnTo>
                    <a:pt x="3395472" y="1729740"/>
                  </a:lnTo>
                </a:path>
                <a:path w="3395979" h="1729739">
                  <a:moveTo>
                    <a:pt x="0" y="0"/>
                  </a:moveTo>
                  <a:lnTo>
                    <a:pt x="1225296" y="742188"/>
                  </a:lnTo>
                </a:path>
                <a:path w="3395979" h="1729739">
                  <a:moveTo>
                    <a:pt x="53340" y="1725168"/>
                  </a:moveTo>
                  <a:lnTo>
                    <a:pt x="1225296" y="801624"/>
                  </a:lnTo>
                </a:path>
                <a:path w="3395979" h="1729739">
                  <a:moveTo>
                    <a:pt x="2290572" y="1498092"/>
                  </a:moveTo>
                  <a:lnTo>
                    <a:pt x="2296668" y="104089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16896" y="4404359"/>
              <a:ext cx="890269" cy="1102360"/>
            </a:xfrm>
            <a:custGeom>
              <a:avLst/>
              <a:gdLst/>
              <a:ahLst/>
              <a:cxnLst/>
              <a:rect l="l" t="t" r="r" b="b"/>
              <a:pathLst>
                <a:path w="890270" h="1102360">
                  <a:moveTo>
                    <a:pt x="890016" y="844296"/>
                  </a:moveTo>
                  <a:lnTo>
                    <a:pt x="859536" y="844296"/>
                  </a:lnTo>
                  <a:lnTo>
                    <a:pt x="859536" y="0"/>
                  </a:lnTo>
                  <a:lnTo>
                    <a:pt x="451104" y="0"/>
                  </a:lnTo>
                  <a:lnTo>
                    <a:pt x="451104" y="242316"/>
                  </a:lnTo>
                  <a:lnTo>
                    <a:pt x="6096" y="242316"/>
                  </a:lnTo>
                  <a:lnTo>
                    <a:pt x="6096" y="1094232"/>
                  </a:lnTo>
                  <a:lnTo>
                    <a:pt x="0" y="1101852"/>
                  </a:lnTo>
                  <a:lnTo>
                    <a:pt x="680339" y="1101852"/>
                  </a:lnTo>
                  <a:lnTo>
                    <a:pt x="890016" y="844296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22992" y="4646676"/>
              <a:ext cx="563880" cy="852169"/>
            </a:xfrm>
            <a:custGeom>
              <a:avLst/>
              <a:gdLst/>
              <a:ahLst/>
              <a:cxnLst/>
              <a:rect l="l" t="t" r="r" b="b"/>
              <a:pathLst>
                <a:path w="563879" h="852170">
                  <a:moveTo>
                    <a:pt x="0" y="851916"/>
                  </a:moveTo>
                  <a:lnTo>
                    <a:pt x="563879" y="851916"/>
                  </a:lnTo>
                  <a:lnTo>
                    <a:pt x="563879" y="0"/>
                  </a:lnTo>
                  <a:lnTo>
                    <a:pt x="0" y="0"/>
                  </a:lnTo>
                  <a:lnTo>
                    <a:pt x="0" y="85191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16896" y="4396739"/>
              <a:ext cx="890269" cy="257810"/>
            </a:xfrm>
            <a:custGeom>
              <a:avLst/>
              <a:gdLst/>
              <a:ahLst/>
              <a:cxnLst/>
              <a:rect l="l" t="t" r="r" b="b"/>
              <a:pathLst>
                <a:path w="890270" h="257810">
                  <a:moveTo>
                    <a:pt x="890015" y="0"/>
                  </a:moveTo>
                  <a:lnTo>
                    <a:pt x="209676" y="0"/>
                  </a:lnTo>
                  <a:lnTo>
                    <a:pt x="0" y="257556"/>
                  </a:lnTo>
                  <a:lnTo>
                    <a:pt x="680338" y="257556"/>
                  </a:lnTo>
                  <a:lnTo>
                    <a:pt x="890015" y="0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16896" y="4396739"/>
              <a:ext cx="890269" cy="257810"/>
            </a:xfrm>
            <a:custGeom>
              <a:avLst/>
              <a:gdLst/>
              <a:ahLst/>
              <a:cxnLst/>
              <a:rect l="l" t="t" r="r" b="b"/>
              <a:pathLst>
                <a:path w="890270" h="257810">
                  <a:moveTo>
                    <a:pt x="0" y="257556"/>
                  </a:moveTo>
                  <a:lnTo>
                    <a:pt x="209676" y="0"/>
                  </a:lnTo>
                  <a:lnTo>
                    <a:pt x="890015" y="0"/>
                  </a:lnTo>
                  <a:lnTo>
                    <a:pt x="680338" y="257556"/>
                  </a:lnTo>
                  <a:lnTo>
                    <a:pt x="0" y="2575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86871" y="5248655"/>
              <a:ext cx="320040" cy="250190"/>
            </a:xfrm>
            <a:custGeom>
              <a:avLst/>
              <a:gdLst/>
              <a:ahLst/>
              <a:cxnLst/>
              <a:rect l="l" t="t" r="r" b="b"/>
              <a:pathLst>
                <a:path w="320040" h="250189">
                  <a:moveTo>
                    <a:pt x="320039" y="0"/>
                  </a:moveTo>
                  <a:lnTo>
                    <a:pt x="0" y="24993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94620" y="4757927"/>
              <a:ext cx="373380" cy="490855"/>
            </a:xfrm>
            <a:custGeom>
              <a:avLst/>
              <a:gdLst/>
              <a:ahLst/>
              <a:cxnLst/>
              <a:rect l="l" t="t" r="r" b="b"/>
              <a:pathLst>
                <a:path w="373379" h="490854">
                  <a:moveTo>
                    <a:pt x="0" y="490728"/>
                  </a:moveTo>
                  <a:lnTo>
                    <a:pt x="373379" y="490728"/>
                  </a:lnTo>
                  <a:lnTo>
                    <a:pt x="373379" y="0"/>
                  </a:lnTo>
                  <a:lnTo>
                    <a:pt x="0" y="0"/>
                  </a:lnTo>
                  <a:lnTo>
                    <a:pt x="0" y="4907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63355" y="3368039"/>
              <a:ext cx="2112645" cy="363220"/>
            </a:xfrm>
            <a:custGeom>
              <a:avLst/>
              <a:gdLst/>
              <a:ahLst/>
              <a:cxnLst/>
              <a:rect l="l" t="t" r="r" b="b"/>
              <a:pathLst>
                <a:path w="2112645" h="363220">
                  <a:moveTo>
                    <a:pt x="1056132" y="0"/>
                  </a:moveTo>
                  <a:lnTo>
                    <a:pt x="980704" y="455"/>
                  </a:lnTo>
                  <a:lnTo>
                    <a:pt x="906708" y="1800"/>
                  </a:lnTo>
                  <a:lnTo>
                    <a:pt x="834323" y="4004"/>
                  </a:lnTo>
                  <a:lnTo>
                    <a:pt x="763727" y="7036"/>
                  </a:lnTo>
                  <a:lnTo>
                    <a:pt x="695099" y="10867"/>
                  </a:lnTo>
                  <a:lnTo>
                    <a:pt x="628617" y="15465"/>
                  </a:lnTo>
                  <a:lnTo>
                    <a:pt x="564461" y="20800"/>
                  </a:lnTo>
                  <a:lnTo>
                    <a:pt x="502809" y="26841"/>
                  </a:lnTo>
                  <a:lnTo>
                    <a:pt x="443839" y="33557"/>
                  </a:lnTo>
                  <a:lnTo>
                    <a:pt x="387731" y="40918"/>
                  </a:lnTo>
                  <a:lnTo>
                    <a:pt x="334662" y="48893"/>
                  </a:lnTo>
                  <a:lnTo>
                    <a:pt x="284813" y="57452"/>
                  </a:lnTo>
                  <a:lnTo>
                    <a:pt x="238360" y="66564"/>
                  </a:lnTo>
                  <a:lnTo>
                    <a:pt x="195484" y="76198"/>
                  </a:lnTo>
                  <a:lnTo>
                    <a:pt x="156362" y="86323"/>
                  </a:lnTo>
                  <a:lnTo>
                    <a:pt x="90098" y="107927"/>
                  </a:lnTo>
                  <a:lnTo>
                    <a:pt x="40996" y="131131"/>
                  </a:lnTo>
                  <a:lnTo>
                    <a:pt x="10487" y="155689"/>
                  </a:lnTo>
                  <a:lnTo>
                    <a:pt x="0" y="181356"/>
                  </a:lnTo>
                  <a:lnTo>
                    <a:pt x="2651" y="194312"/>
                  </a:lnTo>
                  <a:lnTo>
                    <a:pt x="40996" y="231580"/>
                  </a:lnTo>
                  <a:lnTo>
                    <a:pt x="90098" y="254784"/>
                  </a:lnTo>
                  <a:lnTo>
                    <a:pt x="156362" y="276388"/>
                  </a:lnTo>
                  <a:lnTo>
                    <a:pt x="195484" y="286513"/>
                  </a:lnTo>
                  <a:lnTo>
                    <a:pt x="238360" y="296147"/>
                  </a:lnTo>
                  <a:lnTo>
                    <a:pt x="284813" y="305259"/>
                  </a:lnTo>
                  <a:lnTo>
                    <a:pt x="334662" y="313818"/>
                  </a:lnTo>
                  <a:lnTo>
                    <a:pt x="387731" y="321793"/>
                  </a:lnTo>
                  <a:lnTo>
                    <a:pt x="443839" y="329154"/>
                  </a:lnTo>
                  <a:lnTo>
                    <a:pt x="502809" y="335870"/>
                  </a:lnTo>
                  <a:lnTo>
                    <a:pt x="564461" y="341911"/>
                  </a:lnTo>
                  <a:lnTo>
                    <a:pt x="628617" y="347246"/>
                  </a:lnTo>
                  <a:lnTo>
                    <a:pt x="695099" y="351844"/>
                  </a:lnTo>
                  <a:lnTo>
                    <a:pt x="763727" y="355675"/>
                  </a:lnTo>
                  <a:lnTo>
                    <a:pt x="834323" y="358707"/>
                  </a:lnTo>
                  <a:lnTo>
                    <a:pt x="906708" y="360911"/>
                  </a:lnTo>
                  <a:lnTo>
                    <a:pt x="980704" y="362256"/>
                  </a:lnTo>
                  <a:lnTo>
                    <a:pt x="1056132" y="362712"/>
                  </a:lnTo>
                  <a:lnTo>
                    <a:pt x="1131559" y="362256"/>
                  </a:lnTo>
                  <a:lnTo>
                    <a:pt x="1205555" y="360911"/>
                  </a:lnTo>
                  <a:lnTo>
                    <a:pt x="1277940" y="358707"/>
                  </a:lnTo>
                  <a:lnTo>
                    <a:pt x="1348536" y="355675"/>
                  </a:lnTo>
                  <a:lnTo>
                    <a:pt x="1417164" y="351844"/>
                  </a:lnTo>
                  <a:lnTo>
                    <a:pt x="1483646" y="347246"/>
                  </a:lnTo>
                  <a:lnTo>
                    <a:pt x="1547802" y="341911"/>
                  </a:lnTo>
                  <a:lnTo>
                    <a:pt x="1609454" y="335870"/>
                  </a:lnTo>
                  <a:lnTo>
                    <a:pt x="1668424" y="329154"/>
                  </a:lnTo>
                  <a:lnTo>
                    <a:pt x="1724532" y="321793"/>
                  </a:lnTo>
                  <a:lnTo>
                    <a:pt x="1777601" y="313818"/>
                  </a:lnTo>
                  <a:lnTo>
                    <a:pt x="1827450" y="305259"/>
                  </a:lnTo>
                  <a:lnTo>
                    <a:pt x="1873903" y="296147"/>
                  </a:lnTo>
                  <a:lnTo>
                    <a:pt x="1916779" y="286513"/>
                  </a:lnTo>
                  <a:lnTo>
                    <a:pt x="1955901" y="276388"/>
                  </a:lnTo>
                  <a:lnTo>
                    <a:pt x="2022165" y="254784"/>
                  </a:lnTo>
                  <a:lnTo>
                    <a:pt x="2071267" y="231580"/>
                  </a:lnTo>
                  <a:lnTo>
                    <a:pt x="2101776" y="207022"/>
                  </a:lnTo>
                  <a:lnTo>
                    <a:pt x="2112264" y="181356"/>
                  </a:lnTo>
                  <a:lnTo>
                    <a:pt x="2109612" y="168399"/>
                  </a:lnTo>
                  <a:lnTo>
                    <a:pt x="2071267" y="131131"/>
                  </a:lnTo>
                  <a:lnTo>
                    <a:pt x="2022165" y="107927"/>
                  </a:lnTo>
                  <a:lnTo>
                    <a:pt x="1955901" y="86323"/>
                  </a:lnTo>
                  <a:lnTo>
                    <a:pt x="1916779" y="76198"/>
                  </a:lnTo>
                  <a:lnTo>
                    <a:pt x="1873903" y="66564"/>
                  </a:lnTo>
                  <a:lnTo>
                    <a:pt x="1827450" y="57452"/>
                  </a:lnTo>
                  <a:lnTo>
                    <a:pt x="1777601" y="48893"/>
                  </a:lnTo>
                  <a:lnTo>
                    <a:pt x="1724532" y="40918"/>
                  </a:lnTo>
                  <a:lnTo>
                    <a:pt x="1668424" y="33557"/>
                  </a:lnTo>
                  <a:lnTo>
                    <a:pt x="1609454" y="26841"/>
                  </a:lnTo>
                  <a:lnTo>
                    <a:pt x="1547802" y="20800"/>
                  </a:lnTo>
                  <a:lnTo>
                    <a:pt x="1483646" y="15465"/>
                  </a:lnTo>
                  <a:lnTo>
                    <a:pt x="1417164" y="10867"/>
                  </a:lnTo>
                  <a:lnTo>
                    <a:pt x="1348536" y="7036"/>
                  </a:lnTo>
                  <a:lnTo>
                    <a:pt x="1277940" y="4004"/>
                  </a:lnTo>
                  <a:lnTo>
                    <a:pt x="1205555" y="1800"/>
                  </a:lnTo>
                  <a:lnTo>
                    <a:pt x="1131559" y="455"/>
                  </a:lnTo>
                  <a:lnTo>
                    <a:pt x="1056132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63355" y="3337560"/>
              <a:ext cx="2112645" cy="393700"/>
            </a:xfrm>
            <a:custGeom>
              <a:avLst/>
              <a:gdLst/>
              <a:ahLst/>
              <a:cxnLst/>
              <a:rect l="l" t="t" r="r" b="b"/>
              <a:pathLst>
                <a:path w="2112645" h="393700">
                  <a:moveTo>
                    <a:pt x="0" y="211836"/>
                  </a:moveTo>
                  <a:lnTo>
                    <a:pt x="23328" y="173736"/>
                  </a:lnTo>
                  <a:lnTo>
                    <a:pt x="63312" y="149825"/>
                  </a:lnTo>
                  <a:lnTo>
                    <a:pt x="121174" y="127390"/>
                  </a:lnTo>
                  <a:lnTo>
                    <a:pt x="195484" y="106678"/>
                  </a:lnTo>
                  <a:lnTo>
                    <a:pt x="238360" y="97044"/>
                  </a:lnTo>
                  <a:lnTo>
                    <a:pt x="284813" y="87932"/>
                  </a:lnTo>
                  <a:lnTo>
                    <a:pt x="334662" y="79373"/>
                  </a:lnTo>
                  <a:lnTo>
                    <a:pt x="387731" y="71398"/>
                  </a:lnTo>
                  <a:lnTo>
                    <a:pt x="443839" y="64037"/>
                  </a:lnTo>
                  <a:lnTo>
                    <a:pt x="502809" y="57321"/>
                  </a:lnTo>
                  <a:lnTo>
                    <a:pt x="564461" y="51280"/>
                  </a:lnTo>
                  <a:lnTo>
                    <a:pt x="628617" y="45945"/>
                  </a:lnTo>
                  <a:lnTo>
                    <a:pt x="695099" y="41347"/>
                  </a:lnTo>
                  <a:lnTo>
                    <a:pt x="763727" y="37516"/>
                  </a:lnTo>
                  <a:lnTo>
                    <a:pt x="834323" y="34484"/>
                  </a:lnTo>
                  <a:lnTo>
                    <a:pt x="906708" y="32280"/>
                  </a:lnTo>
                  <a:lnTo>
                    <a:pt x="980704" y="30935"/>
                  </a:lnTo>
                  <a:lnTo>
                    <a:pt x="1056132" y="30479"/>
                  </a:lnTo>
                  <a:lnTo>
                    <a:pt x="1131559" y="30935"/>
                  </a:lnTo>
                  <a:lnTo>
                    <a:pt x="1205555" y="32280"/>
                  </a:lnTo>
                  <a:lnTo>
                    <a:pt x="1277940" y="34484"/>
                  </a:lnTo>
                  <a:lnTo>
                    <a:pt x="1348536" y="37516"/>
                  </a:lnTo>
                  <a:lnTo>
                    <a:pt x="1417164" y="41347"/>
                  </a:lnTo>
                  <a:lnTo>
                    <a:pt x="1483646" y="45945"/>
                  </a:lnTo>
                  <a:lnTo>
                    <a:pt x="1547802" y="51280"/>
                  </a:lnTo>
                  <a:lnTo>
                    <a:pt x="1609454" y="57321"/>
                  </a:lnTo>
                  <a:lnTo>
                    <a:pt x="1668424" y="64037"/>
                  </a:lnTo>
                  <a:lnTo>
                    <a:pt x="1724532" y="71398"/>
                  </a:lnTo>
                  <a:lnTo>
                    <a:pt x="1777601" y="79373"/>
                  </a:lnTo>
                  <a:lnTo>
                    <a:pt x="1827450" y="87932"/>
                  </a:lnTo>
                  <a:lnTo>
                    <a:pt x="1873903" y="97044"/>
                  </a:lnTo>
                  <a:lnTo>
                    <a:pt x="1916779" y="106678"/>
                  </a:lnTo>
                  <a:lnTo>
                    <a:pt x="1955901" y="116803"/>
                  </a:lnTo>
                  <a:lnTo>
                    <a:pt x="2022165" y="138407"/>
                  </a:lnTo>
                  <a:lnTo>
                    <a:pt x="2071267" y="161611"/>
                  </a:lnTo>
                  <a:lnTo>
                    <a:pt x="2101776" y="186169"/>
                  </a:lnTo>
                  <a:lnTo>
                    <a:pt x="2112264" y="211836"/>
                  </a:lnTo>
                  <a:lnTo>
                    <a:pt x="2109612" y="224792"/>
                  </a:lnTo>
                  <a:lnTo>
                    <a:pt x="2071267" y="262060"/>
                  </a:lnTo>
                  <a:lnTo>
                    <a:pt x="2022165" y="285264"/>
                  </a:lnTo>
                  <a:lnTo>
                    <a:pt x="1955901" y="306868"/>
                  </a:lnTo>
                  <a:lnTo>
                    <a:pt x="1916779" y="316993"/>
                  </a:lnTo>
                  <a:lnTo>
                    <a:pt x="1873903" y="326627"/>
                  </a:lnTo>
                  <a:lnTo>
                    <a:pt x="1827450" y="335739"/>
                  </a:lnTo>
                  <a:lnTo>
                    <a:pt x="1777601" y="344298"/>
                  </a:lnTo>
                  <a:lnTo>
                    <a:pt x="1724532" y="352273"/>
                  </a:lnTo>
                  <a:lnTo>
                    <a:pt x="1668424" y="359634"/>
                  </a:lnTo>
                  <a:lnTo>
                    <a:pt x="1609454" y="366350"/>
                  </a:lnTo>
                  <a:lnTo>
                    <a:pt x="1547802" y="372391"/>
                  </a:lnTo>
                  <a:lnTo>
                    <a:pt x="1483646" y="377726"/>
                  </a:lnTo>
                  <a:lnTo>
                    <a:pt x="1417164" y="382324"/>
                  </a:lnTo>
                  <a:lnTo>
                    <a:pt x="1348536" y="386155"/>
                  </a:lnTo>
                  <a:lnTo>
                    <a:pt x="1277940" y="389187"/>
                  </a:lnTo>
                  <a:lnTo>
                    <a:pt x="1205555" y="391391"/>
                  </a:lnTo>
                  <a:lnTo>
                    <a:pt x="1131559" y="392736"/>
                  </a:lnTo>
                  <a:lnTo>
                    <a:pt x="1056132" y="393191"/>
                  </a:lnTo>
                  <a:lnTo>
                    <a:pt x="980704" y="392736"/>
                  </a:lnTo>
                  <a:lnTo>
                    <a:pt x="906708" y="391391"/>
                  </a:lnTo>
                  <a:lnTo>
                    <a:pt x="834323" y="389187"/>
                  </a:lnTo>
                  <a:lnTo>
                    <a:pt x="763727" y="386155"/>
                  </a:lnTo>
                  <a:lnTo>
                    <a:pt x="695099" y="382324"/>
                  </a:lnTo>
                  <a:lnTo>
                    <a:pt x="628617" y="377726"/>
                  </a:lnTo>
                  <a:lnTo>
                    <a:pt x="564461" y="372391"/>
                  </a:lnTo>
                  <a:lnTo>
                    <a:pt x="502809" y="366350"/>
                  </a:lnTo>
                  <a:lnTo>
                    <a:pt x="443839" y="359634"/>
                  </a:lnTo>
                  <a:lnTo>
                    <a:pt x="387731" y="352273"/>
                  </a:lnTo>
                  <a:lnTo>
                    <a:pt x="334662" y="344298"/>
                  </a:lnTo>
                  <a:lnTo>
                    <a:pt x="284813" y="335739"/>
                  </a:lnTo>
                  <a:lnTo>
                    <a:pt x="238360" y="326627"/>
                  </a:lnTo>
                  <a:lnTo>
                    <a:pt x="195484" y="316993"/>
                  </a:lnTo>
                  <a:lnTo>
                    <a:pt x="156362" y="306868"/>
                  </a:lnTo>
                  <a:lnTo>
                    <a:pt x="90098" y="285264"/>
                  </a:lnTo>
                  <a:lnTo>
                    <a:pt x="40996" y="262060"/>
                  </a:lnTo>
                  <a:lnTo>
                    <a:pt x="10487" y="237502"/>
                  </a:lnTo>
                  <a:lnTo>
                    <a:pt x="0" y="211836"/>
                  </a:lnTo>
                  <a:close/>
                </a:path>
                <a:path w="2112645" h="393700">
                  <a:moveTo>
                    <a:pt x="0" y="0"/>
                  </a:moveTo>
                  <a:lnTo>
                    <a:pt x="0" y="225551"/>
                  </a:lnTo>
                </a:path>
                <a:path w="2112645" h="393700">
                  <a:moveTo>
                    <a:pt x="2112264" y="0"/>
                  </a:moveTo>
                  <a:lnTo>
                    <a:pt x="2112264" y="2255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45068" y="3076955"/>
              <a:ext cx="2113915" cy="481965"/>
            </a:xfrm>
            <a:custGeom>
              <a:avLst/>
              <a:gdLst/>
              <a:ahLst/>
              <a:cxnLst/>
              <a:rect l="l" t="t" r="r" b="b"/>
              <a:pathLst>
                <a:path w="2113915" h="481964">
                  <a:moveTo>
                    <a:pt x="2113788" y="211074"/>
                  </a:moveTo>
                  <a:lnTo>
                    <a:pt x="2090432" y="166751"/>
                  </a:lnTo>
                  <a:lnTo>
                    <a:pt x="2050415" y="138925"/>
                  </a:lnTo>
                  <a:lnTo>
                    <a:pt x="1992515" y="112814"/>
                  </a:lnTo>
                  <a:lnTo>
                    <a:pt x="1918144" y="88709"/>
                  </a:lnTo>
                  <a:lnTo>
                    <a:pt x="1875231" y="77495"/>
                  </a:lnTo>
                  <a:lnTo>
                    <a:pt x="1828749" y="66890"/>
                  </a:lnTo>
                  <a:lnTo>
                    <a:pt x="1778863" y="56921"/>
                  </a:lnTo>
                  <a:lnTo>
                    <a:pt x="1725752" y="47637"/>
                  </a:lnTo>
                  <a:lnTo>
                    <a:pt x="1669605" y="39077"/>
                  </a:lnTo>
                  <a:lnTo>
                    <a:pt x="1610588" y="31254"/>
                  </a:lnTo>
                  <a:lnTo>
                    <a:pt x="1548892" y="24218"/>
                  </a:lnTo>
                  <a:lnTo>
                    <a:pt x="1484693" y="18008"/>
                  </a:lnTo>
                  <a:lnTo>
                    <a:pt x="1418170" y="12661"/>
                  </a:lnTo>
                  <a:lnTo>
                    <a:pt x="1349489" y="8204"/>
                  </a:lnTo>
                  <a:lnTo>
                    <a:pt x="1278839" y="4673"/>
                  </a:lnTo>
                  <a:lnTo>
                    <a:pt x="1206411" y="2108"/>
                  </a:lnTo>
                  <a:lnTo>
                    <a:pt x="1132370" y="533"/>
                  </a:lnTo>
                  <a:lnTo>
                    <a:pt x="1056894" y="0"/>
                  </a:lnTo>
                  <a:lnTo>
                    <a:pt x="981405" y="533"/>
                  </a:lnTo>
                  <a:lnTo>
                    <a:pt x="907364" y="2108"/>
                  </a:lnTo>
                  <a:lnTo>
                    <a:pt x="834936" y="4673"/>
                  </a:lnTo>
                  <a:lnTo>
                    <a:pt x="764286" y="8204"/>
                  </a:lnTo>
                  <a:lnTo>
                    <a:pt x="695604" y="12661"/>
                  </a:lnTo>
                  <a:lnTo>
                    <a:pt x="629081" y="18008"/>
                  </a:lnTo>
                  <a:lnTo>
                    <a:pt x="564883" y="24218"/>
                  </a:lnTo>
                  <a:lnTo>
                    <a:pt x="503186" y="31254"/>
                  </a:lnTo>
                  <a:lnTo>
                    <a:pt x="444169" y="39077"/>
                  </a:lnTo>
                  <a:lnTo>
                    <a:pt x="388023" y="47637"/>
                  </a:lnTo>
                  <a:lnTo>
                    <a:pt x="334911" y="56921"/>
                  </a:lnTo>
                  <a:lnTo>
                    <a:pt x="285026" y="66890"/>
                  </a:lnTo>
                  <a:lnTo>
                    <a:pt x="238544" y="77495"/>
                  </a:lnTo>
                  <a:lnTo>
                    <a:pt x="195630" y="88709"/>
                  </a:lnTo>
                  <a:lnTo>
                    <a:pt x="156476" y="100495"/>
                  </a:lnTo>
                  <a:lnTo>
                    <a:pt x="90157" y="125641"/>
                  </a:lnTo>
                  <a:lnTo>
                    <a:pt x="41021" y="152641"/>
                  </a:lnTo>
                  <a:lnTo>
                    <a:pt x="10490" y="181216"/>
                  </a:lnTo>
                  <a:lnTo>
                    <a:pt x="0" y="211074"/>
                  </a:lnTo>
                  <a:lnTo>
                    <a:pt x="2641" y="226161"/>
                  </a:lnTo>
                  <a:lnTo>
                    <a:pt x="10490" y="240944"/>
                  </a:lnTo>
                  <a:lnTo>
                    <a:pt x="23342" y="255409"/>
                  </a:lnTo>
                  <a:lnTo>
                    <a:pt x="29845" y="260604"/>
                  </a:lnTo>
                  <a:lnTo>
                    <a:pt x="18288" y="260604"/>
                  </a:lnTo>
                  <a:lnTo>
                    <a:pt x="18288" y="481584"/>
                  </a:lnTo>
                  <a:lnTo>
                    <a:pt x="2113788" y="481584"/>
                  </a:lnTo>
                  <a:lnTo>
                    <a:pt x="2113788" y="260604"/>
                  </a:lnTo>
                  <a:lnTo>
                    <a:pt x="2083917" y="260604"/>
                  </a:lnTo>
                  <a:lnTo>
                    <a:pt x="2090432" y="255409"/>
                  </a:lnTo>
                  <a:lnTo>
                    <a:pt x="2103285" y="240944"/>
                  </a:lnTo>
                  <a:lnTo>
                    <a:pt x="2111133" y="226161"/>
                  </a:lnTo>
                  <a:lnTo>
                    <a:pt x="2113788" y="211074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45067" y="3076955"/>
              <a:ext cx="2113915" cy="422275"/>
            </a:xfrm>
            <a:custGeom>
              <a:avLst/>
              <a:gdLst/>
              <a:ahLst/>
              <a:cxnLst/>
              <a:rect l="l" t="t" r="r" b="b"/>
              <a:pathLst>
                <a:path w="2113915" h="422275">
                  <a:moveTo>
                    <a:pt x="0" y="211074"/>
                  </a:moveTo>
                  <a:lnTo>
                    <a:pt x="23347" y="166741"/>
                  </a:lnTo>
                  <a:lnTo>
                    <a:pt x="63362" y="138916"/>
                  </a:lnTo>
                  <a:lnTo>
                    <a:pt x="121269" y="112807"/>
                  </a:lnTo>
                  <a:lnTo>
                    <a:pt x="195636" y="88700"/>
                  </a:lnTo>
                  <a:lnTo>
                    <a:pt x="238545" y="77486"/>
                  </a:lnTo>
                  <a:lnTo>
                    <a:pt x="285032" y="66881"/>
                  </a:lnTo>
                  <a:lnTo>
                    <a:pt x="334919" y="56918"/>
                  </a:lnTo>
                  <a:lnTo>
                    <a:pt x="388027" y="47635"/>
                  </a:lnTo>
                  <a:lnTo>
                    <a:pt x="444177" y="39066"/>
                  </a:lnTo>
                  <a:lnTo>
                    <a:pt x="503189" y="31248"/>
                  </a:lnTo>
                  <a:lnTo>
                    <a:pt x="564886" y="24215"/>
                  </a:lnTo>
                  <a:lnTo>
                    <a:pt x="629088" y="18005"/>
                  </a:lnTo>
                  <a:lnTo>
                    <a:pt x="695616" y="12652"/>
                  </a:lnTo>
                  <a:lnTo>
                    <a:pt x="764292" y="8192"/>
                  </a:lnTo>
                  <a:lnTo>
                    <a:pt x="834937" y="4661"/>
                  </a:lnTo>
                  <a:lnTo>
                    <a:pt x="907371" y="2095"/>
                  </a:lnTo>
                  <a:lnTo>
                    <a:pt x="981416" y="529"/>
                  </a:lnTo>
                  <a:lnTo>
                    <a:pt x="1056893" y="0"/>
                  </a:lnTo>
                  <a:lnTo>
                    <a:pt x="1132371" y="529"/>
                  </a:lnTo>
                  <a:lnTo>
                    <a:pt x="1206416" y="2095"/>
                  </a:lnTo>
                  <a:lnTo>
                    <a:pt x="1278850" y="4661"/>
                  </a:lnTo>
                  <a:lnTo>
                    <a:pt x="1349495" y="8192"/>
                  </a:lnTo>
                  <a:lnTo>
                    <a:pt x="1418171" y="12652"/>
                  </a:lnTo>
                  <a:lnTo>
                    <a:pt x="1484699" y="18005"/>
                  </a:lnTo>
                  <a:lnTo>
                    <a:pt x="1548901" y="24215"/>
                  </a:lnTo>
                  <a:lnTo>
                    <a:pt x="1610598" y="31248"/>
                  </a:lnTo>
                  <a:lnTo>
                    <a:pt x="1669610" y="39066"/>
                  </a:lnTo>
                  <a:lnTo>
                    <a:pt x="1725760" y="47635"/>
                  </a:lnTo>
                  <a:lnTo>
                    <a:pt x="1778868" y="56918"/>
                  </a:lnTo>
                  <a:lnTo>
                    <a:pt x="1828755" y="66881"/>
                  </a:lnTo>
                  <a:lnTo>
                    <a:pt x="1875242" y="77486"/>
                  </a:lnTo>
                  <a:lnTo>
                    <a:pt x="1918151" y="88700"/>
                  </a:lnTo>
                  <a:lnTo>
                    <a:pt x="1957303" y="100485"/>
                  </a:lnTo>
                  <a:lnTo>
                    <a:pt x="2023618" y="125629"/>
                  </a:lnTo>
                  <a:lnTo>
                    <a:pt x="2072758" y="152632"/>
                  </a:lnTo>
                  <a:lnTo>
                    <a:pt x="2103292" y="181209"/>
                  </a:lnTo>
                  <a:lnTo>
                    <a:pt x="2113787" y="211074"/>
                  </a:lnTo>
                  <a:lnTo>
                    <a:pt x="2111134" y="226149"/>
                  </a:lnTo>
                  <a:lnTo>
                    <a:pt x="2072758" y="269515"/>
                  </a:lnTo>
                  <a:lnTo>
                    <a:pt x="2023618" y="296518"/>
                  </a:lnTo>
                  <a:lnTo>
                    <a:pt x="1957303" y="321662"/>
                  </a:lnTo>
                  <a:lnTo>
                    <a:pt x="1918151" y="333447"/>
                  </a:lnTo>
                  <a:lnTo>
                    <a:pt x="1875242" y="344661"/>
                  </a:lnTo>
                  <a:lnTo>
                    <a:pt x="1828755" y="355266"/>
                  </a:lnTo>
                  <a:lnTo>
                    <a:pt x="1778868" y="365229"/>
                  </a:lnTo>
                  <a:lnTo>
                    <a:pt x="1725760" y="374512"/>
                  </a:lnTo>
                  <a:lnTo>
                    <a:pt x="1669610" y="383081"/>
                  </a:lnTo>
                  <a:lnTo>
                    <a:pt x="1610598" y="390899"/>
                  </a:lnTo>
                  <a:lnTo>
                    <a:pt x="1548901" y="397932"/>
                  </a:lnTo>
                  <a:lnTo>
                    <a:pt x="1484699" y="404142"/>
                  </a:lnTo>
                  <a:lnTo>
                    <a:pt x="1418171" y="409495"/>
                  </a:lnTo>
                  <a:lnTo>
                    <a:pt x="1349495" y="413955"/>
                  </a:lnTo>
                  <a:lnTo>
                    <a:pt x="1278850" y="417486"/>
                  </a:lnTo>
                  <a:lnTo>
                    <a:pt x="1206416" y="420052"/>
                  </a:lnTo>
                  <a:lnTo>
                    <a:pt x="1132371" y="421618"/>
                  </a:lnTo>
                  <a:lnTo>
                    <a:pt x="1056893" y="422148"/>
                  </a:lnTo>
                  <a:lnTo>
                    <a:pt x="981416" y="421618"/>
                  </a:lnTo>
                  <a:lnTo>
                    <a:pt x="907371" y="420052"/>
                  </a:lnTo>
                  <a:lnTo>
                    <a:pt x="834937" y="417486"/>
                  </a:lnTo>
                  <a:lnTo>
                    <a:pt x="764292" y="413955"/>
                  </a:lnTo>
                  <a:lnTo>
                    <a:pt x="695616" y="409495"/>
                  </a:lnTo>
                  <a:lnTo>
                    <a:pt x="629088" y="404142"/>
                  </a:lnTo>
                  <a:lnTo>
                    <a:pt x="564886" y="397932"/>
                  </a:lnTo>
                  <a:lnTo>
                    <a:pt x="503189" y="390899"/>
                  </a:lnTo>
                  <a:lnTo>
                    <a:pt x="444177" y="383081"/>
                  </a:lnTo>
                  <a:lnTo>
                    <a:pt x="388027" y="374512"/>
                  </a:lnTo>
                  <a:lnTo>
                    <a:pt x="334919" y="365229"/>
                  </a:lnTo>
                  <a:lnTo>
                    <a:pt x="285032" y="355266"/>
                  </a:lnTo>
                  <a:lnTo>
                    <a:pt x="238545" y="344661"/>
                  </a:lnTo>
                  <a:lnTo>
                    <a:pt x="195636" y="333447"/>
                  </a:lnTo>
                  <a:lnTo>
                    <a:pt x="156484" y="321662"/>
                  </a:lnTo>
                  <a:lnTo>
                    <a:pt x="90169" y="296518"/>
                  </a:lnTo>
                  <a:lnTo>
                    <a:pt x="41029" y="269515"/>
                  </a:lnTo>
                  <a:lnTo>
                    <a:pt x="10495" y="240938"/>
                  </a:lnTo>
                  <a:lnTo>
                    <a:pt x="0" y="21107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99270" y="3167633"/>
              <a:ext cx="388620" cy="250190"/>
            </a:xfrm>
            <a:custGeom>
              <a:avLst/>
              <a:gdLst/>
              <a:ahLst/>
              <a:cxnLst/>
              <a:rect l="l" t="t" r="r" b="b"/>
              <a:pathLst>
                <a:path w="388620" h="250189">
                  <a:moveTo>
                    <a:pt x="0" y="7619"/>
                  </a:moveTo>
                  <a:lnTo>
                    <a:pt x="388620" y="249936"/>
                  </a:lnTo>
                </a:path>
                <a:path w="388620" h="250189">
                  <a:moveTo>
                    <a:pt x="0" y="240791"/>
                  </a:moveTo>
                  <a:lnTo>
                    <a:pt x="38862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14672" y="1362455"/>
              <a:ext cx="1678305" cy="1417320"/>
            </a:xfrm>
            <a:custGeom>
              <a:avLst/>
              <a:gdLst/>
              <a:ahLst/>
              <a:cxnLst/>
              <a:rect l="l" t="t" r="r" b="b"/>
              <a:pathLst>
                <a:path w="1678304" h="1417320">
                  <a:moveTo>
                    <a:pt x="1677924" y="0"/>
                  </a:moveTo>
                  <a:lnTo>
                    <a:pt x="0" y="0"/>
                  </a:lnTo>
                  <a:lnTo>
                    <a:pt x="0" y="61722"/>
                  </a:lnTo>
                  <a:lnTo>
                    <a:pt x="0" y="1417320"/>
                  </a:lnTo>
                  <a:lnTo>
                    <a:pt x="1677924" y="1417320"/>
                  </a:lnTo>
                  <a:lnTo>
                    <a:pt x="1677924" y="61722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552950" y="1424177"/>
            <a:ext cx="1678305" cy="1419225"/>
          </a:xfrm>
          <a:custGeom>
            <a:avLst/>
            <a:gdLst/>
            <a:ahLst/>
            <a:cxnLst/>
            <a:rect l="l" t="t" r="r" b="b"/>
            <a:pathLst>
              <a:path w="1678304" h="1419225">
                <a:moveTo>
                  <a:pt x="1677924" y="0"/>
                </a:moveTo>
                <a:lnTo>
                  <a:pt x="0" y="0"/>
                </a:lnTo>
                <a:lnTo>
                  <a:pt x="0" y="1418844"/>
                </a:lnTo>
                <a:lnTo>
                  <a:pt x="1677924" y="1418844"/>
                </a:lnTo>
                <a:lnTo>
                  <a:pt x="16779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538662" y="1409890"/>
          <a:ext cx="1720850" cy="14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753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application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222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marL="105410">
                        <a:lnSpc>
                          <a:spcPts val="1989"/>
                        </a:lnSpc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transport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07">
                <a:tc>
                  <a:txBody>
                    <a:bodyPr/>
                    <a:lstStyle/>
                    <a:p>
                      <a:pPr marL="186055">
                        <a:lnSpc>
                          <a:spcPts val="1905"/>
                        </a:lnSpc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network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marL="433070">
                        <a:lnSpc>
                          <a:spcPts val="2080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link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195580">
                        <a:lnSpc>
                          <a:spcPts val="2055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physical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4511040" y="3070859"/>
            <a:ext cx="1679575" cy="1419225"/>
          </a:xfrm>
          <a:custGeom>
            <a:avLst/>
            <a:gdLst/>
            <a:ahLst/>
            <a:cxnLst/>
            <a:rect l="l" t="t" r="r" b="b"/>
            <a:pathLst>
              <a:path w="1679575" h="1419225">
                <a:moveTo>
                  <a:pt x="1679448" y="0"/>
                </a:moveTo>
                <a:lnTo>
                  <a:pt x="0" y="0"/>
                </a:lnTo>
                <a:lnTo>
                  <a:pt x="0" y="61722"/>
                </a:lnTo>
                <a:lnTo>
                  <a:pt x="0" y="1418844"/>
                </a:lnTo>
                <a:lnTo>
                  <a:pt x="1679448" y="1418844"/>
                </a:lnTo>
                <a:lnTo>
                  <a:pt x="1679448" y="61722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4435030" y="3118294"/>
          <a:ext cx="1720850" cy="14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278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application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2603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39">
                <a:tc>
                  <a:txBody>
                    <a:bodyPr/>
                    <a:lstStyle/>
                    <a:p>
                      <a:pPr marL="104139">
                        <a:lnSpc>
                          <a:spcPts val="2014"/>
                        </a:lnSpc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transport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08">
                <a:tc>
                  <a:txBody>
                    <a:bodyPr/>
                    <a:lstStyle/>
                    <a:p>
                      <a:pPr marL="184785">
                        <a:lnSpc>
                          <a:spcPts val="1905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network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marL="431800">
                        <a:lnSpc>
                          <a:spcPts val="2090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link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88">
                <a:tc>
                  <a:txBody>
                    <a:bodyPr/>
                    <a:lstStyle/>
                    <a:p>
                      <a:pPr marL="194310">
                        <a:lnSpc>
                          <a:spcPts val="2080"/>
                        </a:lnSpc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physical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7714488" y="4322063"/>
            <a:ext cx="1679575" cy="1417320"/>
          </a:xfrm>
          <a:custGeom>
            <a:avLst/>
            <a:gdLst/>
            <a:ahLst/>
            <a:cxnLst/>
            <a:rect l="l" t="t" r="r" b="b"/>
            <a:pathLst>
              <a:path w="1679575" h="1417320">
                <a:moveTo>
                  <a:pt x="1679448" y="0"/>
                </a:moveTo>
                <a:lnTo>
                  <a:pt x="0" y="0"/>
                </a:lnTo>
                <a:lnTo>
                  <a:pt x="0" y="61722"/>
                </a:lnTo>
                <a:lnTo>
                  <a:pt x="0" y="1417320"/>
                </a:lnTo>
                <a:lnTo>
                  <a:pt x="1679448" y="1417320"/>
                </a:lnTo>
                <a:lnTo>
                  <a:pt x="1679448" y="61722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7638478" y="4369498"/>
          <a:ext cx="1720850" cy="14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753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application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463">
                <a:tc>
                  <a:txBody>
                    <a:bodyPr/>
                    <a:lstStyle/>
                    <a:p>
                      <a:pPr marL="104139">
                        <a:lnSpc>
                          <a:spcPts val="1970"/>
                        </a:lnSpc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transport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08">
                <a:tc>
                  <a:txBody>
                    <a:bodyPr/>
                    <a:lstStyle/>
                    <a:p>
                      <a:pPr marL="184785">
                        <a:lnSpc>
                          <a:spcPts val="1900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network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pPr marL="431800">
                        <a:lnSpc>
                          <a:spcPts val="2055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link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194310">
                        <a:lnSpc>
                          <a:spcPts val="2035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physical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" name="object 28"/>
          <p:cNvGrpSpPr/>
          <p:nvPr/>
        </p:nvGrpSpPr>
        <p:grpSpPr>
          <a:xfrm>
            <a:off x="10000678" y="4315967"/>
            <a:ext cx="1755775" cy="1493520"/>
            <a:chOff x="10000678" y="4315967"/>
            <a:chExt cx="1755775" cy="1493520"/>
          </a:xfrm>
        </p:grpSpPr>
        <p:sp>
          <p:nvSpPr>
            <p:cNvPr id="29" name="object 29"/>
            <p:cNvSpPr/>
            <p:nvPr/>
          </p:nvSpPr>
          <p:spPr>
            <a:xfrm>
              <a:off x="10076688" y="4315967"/>
              <a:ext cx="1679575" cy="1417320"/>
            </a:xfrm>
            <a:custGeom>
              <a:avLst/>
              <a:gdLst/>
              <a:ahLst/>
              <a:cxnLst/>
              <a:rect l="l" t="t" r="r" b="b"/>
              <a:pathLst>
                <a:path w="1679575" h="1417320">
                  <a:moveTo>
                    <a:pt x="1679448" y="0"/>
                  </a:moveTo>
                  <a:lnTo>
                    <a:pt x="0" y="0"/>
                  </a:lnTo>
                  <a:lnTo>
                    <a:pt x="0" y="61722"/>
                  </a:lnTo>
                  <a:lnTo>
                    <a:pt x="0" y="1417320"/>
                  </a:lnTo>
                  <a:lnTo>
                    <a:pt x="1679448" y="1417320"/>
                  </a:lnTo>
                  <a:lnTo>
                    <a:pt x="1679448" y="61722"/>
                  </a:lnTo>
                  <a:lnTo>
                    <a:pt x="1679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014966" y="4377689"/>
              <a:ext cx="1678305" cy="1417320"/>
            </a:xfrm>
            <a:custGeom>
              <a:avLst/>
              <a:gdLst/>
              <a:ahLst/>
              <a:cxnLst/>
              <a:rect l="l" t="t" r="r" b="b"/>
              <a:pathLst>
                <a:path w="1678304" h="1417320">
                  <a:moveTo>
                    <a:pt x="1677924" y="0"/>
                  </a:moveTo>
                  <a:lnTo>
                    <a:pt x="0" y="0"/>
                  </a:lnTo>
                  <a:lnTo>
                    <a:pt x="0" y="1417320"/>
                  </a:lnTo>
                  <a:lnTo>
                    <a:pt x="1677924" y="1417320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14966" y="4377689"/>
              <a:ext cx="1678305" cy="1417320"/>
            </a:xfrm>
            <a:custGeom>
              <a:avLst/>
              <a:gdLst/>
              <a:ahLst/>
              <a:cxnLst/>
              <a:rect l="l" t="t" r="r" b="b"/>
              <a:pathLst>
                <a:path w="1678304" h="1417320">
                  <a:moveTo>
                    <a:pt x="0" y="1417320"/>
                  </a:moveTo>
                  <a:lnTo>
                    <a:pt x="1677924" y="1417320"/>
                  </a:lnTo>
                  <a:lnTo>
                    <a:pt x="1677924" y="0"/>
                  </a:lnTo>
                  <a:lnTo>
                    <a:pt x="0" y="0"/>
                  </a:lnTo>
                  <a:lnTo>
                    <a:pt x="0" y="1417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029253" y="4387342"/>
            <a:ext cx="16497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 marR="47117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appli</a:t>
            </a:r>
            <a:r>
              <a:rPr sz="1800" spc="-5" dirty="0">
                <a:latin typeface="Comic Sans MS"/>
                <a:cs typeface="Comic Sans MS"/>
              </a:rPr>
              <a:t>c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t</a:t>
            </a:r>
            <a:r>
              <a:rPr sz="1800" spc="-5" dirty="0">
                <a:latin typeface="Comic Sans MS"/>
                <a:cs typeface="Comic Sans MS"/>
              </a:rPr>
              <a:t>ion  transport  network  </a:t>
            </a:r>
            <a:r>
              <a:rPr sz="1800" dirty="0">
                <a:latin typeface="Comic Sans MS"/>
                <a:cs typeface="Comic Sans MS"/>
              </a:rPr>
              <a:t>link  physical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700706" y="2804160"/>
            <a:ext cx="3006725" cy="2723515"/>
            <a:chOff x="8700706" y="2804160"/>
            <a:chExt cx="3006725" cy="2723515"/>
          </a:xfrm>
        </p:grpSpPr>
        <p:sp>
          <p:nvSpPr>
            <p:cNvPr id="34" name="object 34"/>
            <p:cNvSpPr/>
            <p:nvPr/>
          </p:nvSpPr>
          <p:spPr>
            <a:xfrm>
              <a:off x="10001249" y="4693158"/>
              <a:ext cx="1691639" cy="820419"/>
            </a:xfrm>
            <a:custGeom>
              <a:avLst/>
              <a:gdLst/>
              <a:ahLst/>
              <a:cxnLst/>
              <a:rect l="l" t="t" r="r" b="b"/>
              <a:pathLst>
                <a:path w="1691640" h="820420">
                  <a:moveTo>
                    <a:pt x="7620" y="4572"/>
                  </a:moveTo>
                  <a:lnTo>
                    <a:pt x="1667255" y="0"/>
                  </a:lnTo>
                </a:path>
                <a:path w="1691640" h="820420">
                  <a:moveTo>
                    <a:pt x="32003" y="288036"/>
                  </a:moveTo>
                  <a:lnTo>
                    <a:pt x="1691640" y="281940"/>
                  </a:lnTo>
                </a:path>
                <a:path w="1691640" h="820420">
                  <a:moveTo>
                    <a:pt x="32003" y="541020"/>
                  </a:moveTo>
                  <a:lnTo>
                    <a:pt x="1691640" y="536448"/>
                  </a:lnTo>
                </a:path>
                <a:path w="1691640" h="820420">
                  <a:moveTo>
                    <a:pt x="0" y="819912"/>
                  </a:moveTo>
                  <a:lnTo>
                    <a:pt x="1659635" y="8153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85860" y="2804159"/>
              <a:ext cx="1678305" cy="916305"/>
            </a:xfrm>
            <a:custGeom>
              <a:avLst/>
              <a:gdLst/>
              <a:ahLst/>
              <a:cxnLst/>
              <a:rect l="l" t="t" r="r" b="b"/>
              <a:pathLst>
                <a:path w="1678304" h="916304">
                  <a:moveTo>
                    <a:pt x="1677924" y="0"/>
                  </a:moveTo>
                  <a:lnTo>
                    <a:pt x="0" y="0"/>
                  </a:lnTo>
                  <a:lnTo>
                    <a:pt x="0" y="61722"/>
                  </a:lnTo>
                  <a:lnTo>
                    <a:pt x="0" y="915924"/>
                  </a:lnTo>
                  <a:lnTo>
                    <a:pt x="1677924" y="915924"/>
                  </a:lnTo>
                  <a:lnTo>
                    <a:pt x="1677924" y="61722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14993" y="2865882"/>
              <a:ext cx="1678305" cy="883919"/>
            </a:xfrm>
            <a:custGeom>
              <a:avLst/>
              <a:gdLst/>
              <a:ahLst/>
              <a:cxnLst/>
              <a:rect l="l" t="t" r="r" b="b"/>
              <a:pathLst>
                <a:path w="1678304" h="883920">
                  <a:moveTo>
                    <a:pt x="1677924" y="0"/>
                  </a:moveTo>
                  <a:lnTo>
                    <a:pt x="0" y="0"/>
                  </a:lnTo>
                  <a:lnTo>
                    <a:pt x="0" y="883920"/>
                  </a:lnTo>
                  <a:lnTo>
                    <a:pt x="1677924" y="883920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714993" y="2865882"/>
              <a:ext cx="1678305" cy="883919"/>
            </a:xfrm>
            <a:custGeom>
              <a:avLst/>
              <a:gdLst/>
              <a:ahLst/>
              <a:cxnLst/>
              <a:rect l="l" t="t" r="r" b="b"/>
              <a:pathLst>
                <a:path w="1678304" h="883920">
                  <a:moveTo>
                    <a:pt x="0" y="883920"/>
                  </a:moveTo>
                  <a:lnTo>
                    <a:pt x="1677924" y="883920"/>
                  </a:lnTo>
                  <a:lnTo>
                    <a:pt x="1677924" y="0"/>
                  </a:lnTo>
                  <a:lnTo>
                    <a:pt x="0" y="0"/>
                  </a:lnTo>
                  <a:lnTo>
                    <a:pt x="0" y="8839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707564" y="2875915"/>
            <a:ext cx="167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network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87688" y="3150234"/>
            <a:ext cx="395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link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49943" y="3424250"/>
            <a:ext cx="871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physical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716518" y="3181350"/>
            <a:ext cx="1685925" cy="288290"/>
          </a:xfrm>
          <a:custGeom>
            <a:avLst/>
            <a:gdLst/>
            <a:ahLst/>
            <a:cxnLst/>
            <a:rect l="l" t="t" r="r" b="b"/>
            <a:pathLst>
              <a:path w="1685925" h="288289">
                <a:moveTo>
                  <a:pt x="0" y="4572"/>
                </a:moveTo>
                <a:lnTo>
                  <a:pt x="1659635" y="0"/>
                </a:lnTo>
              </a:path>
              <a:path w="1685925" h="288289">
                <a:moveTo>
                  <a:pt x="25907" y="288036"/>
                </a:moveTo>
                <a:lnTo>
                  <a:pt x="1685543" y="283463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78333"/>
            <a:ext cx="6122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>
                <a:solidFill>
                  <a:srgbClr val="C00000"/>
                </a:solidFill>
                <a:latin typeface="Arial"/>
                <a:cs typeface="Arial"/>
              </a:rPr>
              <a:t>Layering: </a:t>
            </a:r>
            <a:r>
              <a:rPr spc="-229" dirty="0">
                <a:solidFill>
                  <a:srgbClr val="C00000"/>
                </a:solidFill>
                <a:latin typeface="Arial"/>
                <a:cs typeface="Arial"/>
              </a:rPr>
              <a:t>logical</a:t>
            </a:r>
            <a:r>
              <a:rPr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320" dirty="0">
                <a:solidFill>
                  <a:srgbClr val="C00000"/>
                </a:solidFill>
                <a:latin typeface="Arial"/>
                <a:cs typeface="Arial"/>
              </a:rPr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7068" y="1255505"/>
            <a:ext cx="3548379" cy="279527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E.g.: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transport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latin typeface="Carlito"/>
                <a:cs typeface="Carlito"/>
              </a:rPr>
              <a:t>take </a:t>
            </a:r>
            <a:r>
              <a:rPr sz="2000" spc="-15" dirty="0">
                <a:latin typeface="Carlito"/>
                <a:cs typeface="Carlito"/>
              </a:rPr>
              <a:t>data from</a:t>
            </a:r>
            <a:r>
              <a:rPr sz="2000" spc="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app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ts val="228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rlito"/>
                <a:cs typeface="Carlito"/>
              </a:rPr>
              <a:t>add addressing, </a:t>
            </a:r>
            <a:r>
              <a:rPr sz="2000" spc="-5" dirty="0">
                <a:latin typeface="Carlito"/>
                <a:cs typeface="Carlito"/>
              </a:rPr>
              <a:t>reliability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check</a:t>
            </a:r>
            <a:endParaRPr sz="2000">
              <a:latin typeface="Carlito"/>
              <a:cs typeface="Carlito"/>
            </a:endParaRPr>
          </a:p>
          <a:p>
            <a:pPr marL="241300">
              <a:lnSpc>
                <a:spcPts val="2280"/>
              </a:lnSpc>
            </a:pPr>
            <a:r>
              <a:rPr sz="2000" spc="-15" dirty="0">
                <a:latin typeface="Carlito"/>
                <a:cs typeface="Carlito"/>
              </a:rPr>
              <a:t>info </a:t>
            </a:r>
            <a:r>
              <a:rPr sz="2000" spc="-10" dirty="0">
                <a:latin typeface="Carlito"/>
                <a:cs typeface="Carlito"/>
              </a:rPr>
              <a:t>to form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“datagram”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send </a:t>
            </a:r>
            <a:r>
              <a:rPr sz="2000" spc="-10" dirty="0">
                <a:latin typeface="Carlito"/>
                <a:cs typeface="Carlito"/>
              </a:rPr>
              <a:t>datagram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dirty="0">
                <a:latin typeface="Carlito"/>
                <a:cs typeface="Carlito"/>
              </a:rPr>
              <a:t>peer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rlito"/>
                <a:cs typeface="Carlito"/>
              </a:rPr>
              <a:t>wait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spc="-5" dirty="0">
                <a:latin typeface="Carlito"/>
                <a:cs typeface="Carlito"/>
              </a:rPr>
              <a:t>peer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dirty="0">
                <a:latin typeface="Carlito"/>
                <a:cs typeface="Carlito"/>
              </a:rPr>
              <a:t>ack</a:t>
            </a:r>
            <a:r>
              <a:rPr sz="2000" spc="-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receipt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rlito"/>
                <a:cs typeface="Carlito"/>
              </a:rPr>
              <a:t>analogy: </a:t>
            </a:r>
            <a:r>
              <a:rPr sz="2000" spc="-10" dirty="0">
                <a:latin typeface="Carlito"/>
                <a:cs typeface="Carlito"/>
              </a:rPr>
              <a:t>post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office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4491" y="6427114"/>
            <a:ext cx="796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I</a:t>
            </a:r>
            <a:r>
              <a:rPr sz="1200" spc="-10" dirty="0">
                <a:solidFill>
                  <a:srgbClr val="888888"/>
                </a:solidFill>
                <a:latin typeface="Carlito"/>
                <a:cs typeface="Carlito"/>
              </a:rPr>
              <a:t>n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t</a:t>
            </a:r>
            <a:r>
              <a:rPr sz="1200" spc="-25" dirty="0">
                <a:solidFill>
                  <a:srgbClr val="888888"/>
                </a:solidFill>
                <a:latin typeface="Carlito"/>
                <a:cs typeface="Carlito"/>
              </a:rPr>
              <a:t>r</a:t>
            </a:r>
            <a:r>
              <a:rPr sz="1200" spc="-5" dirty="0">
                <a:solidFill>
                  <a:srgbClr val="888888"/>
                </a:solidFill>
                <a:latin typeface="Carlito"/>
                <a:cs typeface="Carlito"/>
              </a:rPr>
              <a:t>o</a:t>
            </a:r>
            <a:r>
              <a:rPr sz="1200" spc="5" dirty="0">
                <a:solidFill>
                  <a:srgbClr val="888888"/>
                </a:solidFill>
                <a:latin typeface="Carlito"/>
                <a:cs typeface="Carlito"/>
              </a:rPr>
              <a:t>d</a:t>
            </a:r>
            <a:r>
              <a:rPr sz="1200" spc="-10" dirty="0">
                <a:solidFill>
                  <a:srgbClr val="888888"/>
                </a:solidFill>
                <a:latin typeface="Carlito"/>
                <a:cs typeface="Carlito"/>
              </a:rPr>
              <a:t>u</a:t>
            </a:r>
            <a:r>
              <a:rPr sz="1200" spc="-5" dirty="0">
                <a:solidFill>
                  <a:srgbClr val="888888"/>
                </a:solidFill>
                <a:latin typeface="Carlito"/>
                <a:cs typeface="Carlito"/>
              </a:rPr>
              <a:t>c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tion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57795" y="1362455"/>
            <a:ext cx="7513955" cy="4582160"/>
            <a:chOff x="4157795" y="1362455"/>
            <a:chExt cx="7513955" cy="4582160"/>
          </a:xfrm>
        </p:grpSpPr>
        <p:sp>
          <p:nvSpPr>
            <p:cNvPr id="6" name="object 6"/>
            <p:cNvSpPr/>
            <p:nvPr/>
          </p:nvSpPr>
          <p:spPr>
            <a:xfrm>
              <a:off x="4157795" y="1654294"/>
              <a:ext cx="7513896" cy="42897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53272" y="4175760"/>
              <a:ext cx="2103120" cy="3175"/>
            </a:xfrm>
            <a:custGeom>
              <a:avLst/>
              <a:gdLst/>
              <a:ahLst/>
              <a:cxnLst/>
              <a:rect l="l" t="t" r="r" b="b"/>
              <a:pathLst>
                <a:path w="2103120" h="3175">
                  <a:moveTo>
                    <a:pt x="0" y="0"/>
                  </a:moveTo>
                  <a:lnTo>
                    <a:pt x="2103120" y="304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71560" y="4158741"/>
              <a:ext cx="0" cy="163830"/>
            </a:xfrm>
            <a:custGeom>
              <a:avLst/>
              <a:gdLst/>
              <a:ahLst/>
              <a:cxnLst/>
              <a:rect l="l" t="t" r="r" b="b"/>
              <a:pathLst>
                <a:path h="163829">
                  <a:moveTo>
                    <a:pt x="0" y="0"/>
                  </a:moveTo>
                  <a:lnTo>
                    <a:pt x="0" y="163321"/>
                  </a:lnTo>
                </a:path>
              </a:pathLst>
            </a:custGeom>
            <a:ln w="187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80732" y="2662427"/>
              <a:ext cx="3395979" cy="1729739"/>
            </a:xfrm>
            <a:custGeom>
              <a:avLst/>
              <a:gdLst/>
              <a:ahLst/>
              <a:cxnLst/>
              <a:rect l="l" t="t" r="r" b="b"/>
              <a:pathLst>
                <a:path w="3395979" h="1729739">
                  <a:moveTo>
                    <a:pt x="3390900" y="1498092"/>
                  </a:moveTo>
                  <a:lnTo>
                    <a:pt x="3395472" y="1729740"/>
                  </a:lnTo>
                </a:path>
                <a:path w="3395979" h="1729739">
                  <a:moveTo>
                    <a:pt x="0" y="0"/>
                  </a:moveTo>
                  <a:lnTo>
                    <a:pt x="1225296" y="742188"/>
                  </a:lnTo>
                </a:path>
                <a:path w="3395979" h="1729739">
                  <a:moveTo>
                    <a:pt x="53340" y="1725168"/>
                  </a:moveTo>
                  <a:lnTo>
                    <a:pt x="1225296" y="801624"/>
                  </a:lnTo>
                </a:path>
                <a:path w="3395979" h="1729739">
                  <a:moveTo>
                    <a:pt x="2290572" y="1498092"/>
                  </a:moveTo>
                  <a:lnTo>
                    <a:pt x="2296668" y="104089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16896" y="4404359"/>
              <a:ext cx="890269" cy="1102360"/>
            </a:xfrm>
            <a:custGeom>
              <a:avLst/>
              <a:gdLst/>
              <a:ahLst/>
              <a:cxnLst/>
              <a:rect l="l" t="t" r="r" b="b"/>
              <a:pathLst>
                <a:path w="890270" h="1102360">
                  <a:moveTo>
                    <a:pt x="890016" y="844296"/>
                  </a:moveTo>
                  <a:lnTo>
                    <a:pt x="859536" y="844296"/>
                  </a:lnTo>
                  <a:lnTo>
                    <a:pt x="859536" y="0"/>
                  </a:lnTo>
                  <a:lnTo>
                    <a:pt x="451104" y="0"/>
                  </a:lnTo>
                  <a:lnTo>
                    <a:pt x="451104" y="242316"/>
                  </a:lnTo>
                  <a:lnTo>
                    <a:pt x="6096" y="242316"/>
                  </a:lnTo>
                  <a:lnTo>
                    <a:pt x="6096" y="1094232"/>
                  </a:lnTo>
                  <a:lnTo>
                    <a:pt x="0" y="1101852"/>
                  </a:lnTo>
                  <a:lnTo>
                    <a:pt x="680339" y="1101852"/>
                  </a:lnTo>
                  <a:lnTo>
                    <a:pt x="890016" y="844296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22992" y="4646676"/>
              <a:ext cx="563880" cy="852169"/>
            </a:xfrm>
            <a:custGeom>
              <a:avLst/>
              <a:gdLst/>
              <a:ahLst/>
              <a:cxnLst/>
              <a:rect l="l" t="t" r="r" b="b"/>
              <a:pathLst>
                <a:path w="563879" h="852170">
                  <a:moveTo>
                    <a:pt x="0" y="851916"/>
                  </a:moveTo>
                  <a:lnTo>
                    <a:pt x="563879" y="851916"/>
                  </a:lnTo>
                  <a:lnTo>
                    <a:pt x="563879" y="0"/>
                  </a:lnTo>
                  <a:lnTo>
                    <a:pt x="0" y="0"/>
                  </a:lnTo>
                  <a:lnTo>
                    <a:pt x="0" y="85191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16896" y="4396739"/>
              <a:ext cx="890269" cy="257810"/>
            </a:xfrm>
            <a:custGeom>
              <a:avLst/>
              <a:gdLst/>
              <a:ahLst/>
              <a:cxnLst/>
              <a:rect l="l" t="t" r="r" b="b"/>
              <a:pathLst>
                <a:path w="890270" h="257810">
                  <a:moveTo>
                    <a:pt x="890015" y="0"/>
                  </a:moveTo>
                  <a:lnTo>
                    <a:pt x="209676" y="0"/>
                  </a:lnTo>
                  <a:lnTo>
                    <a:pt x="0" y="257556"/>
                  </a:lnTo>
                  <a:lnTo>
                    <a:pt x="680338" y="257556"/>
                  </a:lnTo>
                  <a:lnTo>
                    <a:pt x="890015" y="0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16896" y="4396739"/>
              <a:ext cx="890269" cy="257810"/>
            </a:xfrm>
            <a:custGeom>
              <a:avLst/>
              <a:gdLst/>
              <a:ahLst/>
              <a:cxnLst/>
              <a:rect l="l" t="t" r="r" b="b"/>
              <a:pathLst>
                <a:path w="890270" h="257810">
                  <a:moveTo>
                    <a:pt x="0" y="257556"/>
                  </a:moveTo>
                  <a:lnTo>
                    <a:pt x="209676" y="0"/>
                  </a:lnTo>
                  <a:lnTo>
                    <a:pt x="890015" y="0"/>
                  </a:lnTo>
                  <a:lnTo>
                    <a:pt x="680338" y="257556"/>
                  </a:lnTo>
                  <a:lnTo>
                    <a:pt x="0" y="2575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86871" y="5248655"/>
              <a:ext cx="320040" cy="250190"/>
            </a:xfrm>
            <a:custGeom>
              <a:avLst/>
              <a:gdLst/>
              <a:ahLst/>
              <a:cxnLst/>
              <a:rect l="l" t="t" r="r" b="b"/>
              <a:pathLst>
                <a:path w="320040" h="250189">
                  <a:moveTo>
                    <a:pt x="320039" y="0"/>
                  </a:moveTo>
                  <a:lnTo>
                    <a:pt x="0" y="24993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94620" y="4757927"/>
              <a:ext cx="373380" cy="490855"/>
            </a:xfrm>
            <a:custGeom>
              <a:avLst/>
              <a:gdLst/>
              <a:ahLst/>
              <a:cxnLst/>
              <a:rect l="l" t="t" r="r" b="b"/>
              <a:pathLst>
                <a:path w="373379" h="490854">
                  <a:moveTo>
                    <a:pt x="0" y="490728"/>
                  </a:moveTo>
                  <a:lnTo>
                    <a:pt x="373379" y="490728"/>
                  </a:lnTo>
                  <a:lnTo>
                    <a:pt x="373379" y="0"/>
                  </a:lnTo>
                  <a:lnTo>
                    <a:pt x="0" y="0"/>
                  </a:lnTo>
                  <a:lnTo>
                    <a:pt x="0" y="4907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63355" y="3368039"/>
              <a:ext cx="2112645" cy="363220"/>
            </a:xfrm>
            <a:custGeom>
              <a:avLst/>
              <a:gdLst/>
              <a:ahLst/>
              <a:cxnLst/>
              <a:rect l="l" t="t" r="r" b="b"/>
              <a:pathLst>
                <a:path w="2112645" h="363220">
                  <a:moveTo>
                    <a:pt x="1056132" y="0"/>
                  </a:moveTo>
                  <a:lnTo>
                    <a:pt x="980704" y="455"/>
                  </a:lnTo>
                  <a:lnTo>
                    <a:pt x="906708" y="1800"/>
                  </a:lnTo>
                  <a:lnTo>
                    <a:pt x="834323" y="4004"/>
                  </a:lnTo>
                  <a:lnTo>
                    <a:pt x="763727" y="7036"/>
                  </a:lnTo>
                  <a:lnTo>
                    <a:pt x="695099" y="10867"/>
                  </a:lnTo>
                  <a:lnTo>
                    <a:pt x="628617" y="15465"/>
                  </a:lnTo>
                  <a:lnTo>
                    <a:pt x="564461" y="20800"/>
                  </a:lnTo>
                  <a:lnTo>
                    <a:pt x="502809" y="26841"/>
                  </a:lnTo>
                  <a:lnTo>
                    <a:pt x="443839" y="33557"/>
                  </a:lnTo>
                  <a:lnTo>
                    <a:pt x="387731" y="40918"/>
                  </a:lnTo>
                  <a:lnTo>
                    <a:pt x="334662" y="48893"/>
                  </a:lnTo>
                  <a:lnTo>
                    <a:pt x="284813" y="57452"/>
                  </a:lnTo>
                  <a:lnTo>
                    <a:pt x="238360" y="66564"/>
                  </a:lnTo>
                  <a:lnTo>
                    <a:pt x="195484" y="76198"/>
                  </a:lnTo>
                  <a:lnTo>
                    <a:pt x="156362" y="86323"/>
                  </a:lnTo>
                  <a:lnTo>
                    <a:pt x="90098" y="107927"/>
                  </a:lnTo>
                  <a:lnTo>
                    <a:pt x="40996" y="131131"/>
                  </a:lnTo>
                  <a:lnTo>
                    <a:pt x="10487" y="155689"/>
                  </a:lnTo>
                  <a:lnTo>
                    <a:pt x="0" y="181356"/>
                  </a:lnTo>
                  <a:lnTo>
                    <a:pt x="2651" y="194312"/>
                  </a:lnTo>
                  <a:lnTo>
                    <a:pt x="40996" y="231580"/>
                  </a:lnTo>
                  <a:lnTo>
                    <a:pt x="90098" y="254784"/>
                  </a:lnTo>
                  <a:lnTo>
                    <a:pt x="156362" y="276388"/>
                  </a:lnTo>
                  <a:lnTo>
                    <a:pt x="195484" y="286513"/>
                  </a:lnTo>
                  <a:lnTo>
                    <a:pt x="238360" y="296147"/>
                  </a:lnTo>
                  <a:lnTo>
                    <a:pt x="284813" y="305259"/>
                  </a:lnTo>
                  <a:lnTo>
                    <a:pt x="334662" y="313818"/>
                  </a:lnTo>
                  <a:lnTo>
                    <a:pt x="387731" y="321793"/>
                  </a:lnTo>
                  <a:lnTo>
                    <a:pt x="443839" y="329154"/>
                  </a:lnTo>
                  <a:lnTo>
                    <a:pt x="502809" y="335870"/>
                  </a:lnTo>
                  <a:lnTo>
                    <a:pt x="564461" y="341911"/>
                  </a:lnTo>
                  <a:lnTo>
                    <a:pt x="628617" y="347246"/>
                  </a:lnTo>
                  <a:lnTo>
                    <a:pt x="695099" y="351844"/>
                  </a:lnTo>
                  <a:lnTo>
                    <a:pt x="763727" y="355675"/>
                  </a:lnTo>
                  <a:lnTo>
                    <a:pt x="834323" y="358707"/>
                  </a:lnTo>
                  <a:lnTo>
                    <a:pt x="906708" y="360911"/>
                  </a:lnTo>
                  <a:lnTo>
                    <a:pt x="980704" y="362256"/>
                  </a:lnTo>
                  <a:lnTo>
                    <a:pt x="1056132" y="362712"/>
                  </a:lnTo>
                  <a:lnTo>
                    <a:pt x="1131559" y="362256"/>
                  </a:lnTo>
                  <a:lnTo>
                    <a:pt x="1205555" y="360911"/>
                  </a:lnTo>
                  <a:lnTo>
                    <a:pt x="1277940" y="358707"/>
                  </a:lnTo>
                  <a:lnTo>
                    <a:pt x="1348536" y="355675"/>
                  </a:lnTo>
                  <a:lnTo>
                    <a:pt x="1417164" y="351844"/>
                  </a:lnTo>
                  <a:lnTo>
                    <a:pt x="1483646" y="347246"/>
                  </a:lnTo>
                  <a:lnTo>
                    <a:pt x="1547802" y="341911"/>
                  </a:lnTo>
                  <a:lnTo>
                    <a:pt x="1609454" y="335870"/>
                  </a:lnTo>
                  <a:lnTo>
                    <a:pt x="1668424" y="329154"/>
                  </a:lnTo>
                  <a:lnTo>
                    <a:pt x="1724532" y="321793"/>
                  </a:lnTo>
                  <a:lnTo>
                    <a:pt x="1777601" y="313818"/>
                  </a:lnTo>
                  <a:lnTo>
                    <a:pt x="1827450" y="305259"/>
                  </a:lnTo>
                  <a:lnTo>
                    <a:pt x="1873903" y="296147"/>
                  </a:lnTo>
                  <a:lnTo>
                    <a:pt x="1916779" y="286513"/>
                  </a:lnTo>
                  <a:lnTo>
                    <a:pt x="1955901" y="276388"/>
                  </a:lnTo>
                  <a:lnTo>
                    <a:pt x="2022165" y="254784"/>
                  </a:lnTo>
                  <a:lnTo>
                    <a:pt x="2071267" y="231580"/>
                  </a:lnTo>
                  <a:lnTo>
                    <a:pt x="2101776" y="207022"/>
                  </a:lnTo>
                  <a:lnTo>
                    <a:pt x="2112264" y="181356"/>
                  </a:lnTo>
                  <a:lnTo>
                    <a:pt x="2109612" y="168399"/>
                  </a:lnTo>
                  <a:lnTo>
                    <a:pt x="2071267" y="131131"/>
                  </a:lnTo>
                  <a:lnTo>
                    <a:pt x="2022165" y="107927"/>
                  </a:lnTo>
                  <a:lnTo>
                    <a:pt x="1955901" y="86323"/>
                  </a:lnTo>
                  <a:lnTo>
                    <a:pt x="1916779" y="76198"/>
                  </a:lnTo>
                  <a:lnTo>
                    <a:pt x="1873903" y="66564"/>
                  </a:lnTo>
                  <a:lnTo>
                    <a:pt x="1827450" y="57452"/>
                  </a:lnTo>
                  <a:lnTo>
                    <a:pt x="1777601" y="48893"/>
                  </a:lnTo>
                  <a:lnTo>
                    <a:pt x="1724532" y="40918"/>
                  </a:lnTo>
                  <a:lnTo>
                    <a:pt x="1668424" y="33557"/>
                  </a:lnTo>
                  <a:lnTo>
                    <a:pt x="1609454" y="26841"/>
                  </a:lnTo>
                  <a:lnTo>
                    <a:pt x="1547802" y="20800"/>
                  </a:lnTo>
                  <a:lnTo>
                    <a:pt x="1483646" y="15465"/>
                  </a:lnTo>
                  <a:lnTo>
                    <a:pt x="1417164" y="10867"/>
                  </a:lnTo>
                  <a:lnTo>
                    <a:pt x="1348536" y="7036"/>
                  </a:lnTo>
                  <a:lnTo>
                    <a:pt x="1277940" y="4004"/>
                  </a:lnTo>
                  <a:lnTo>
                    <a:pt x="1205555" y="1800"/>
                  </a:lnTo>
                  <a:lnTo>
                    <a:pt x="1131559" y="455"/>
                  </a:lnTo>
                  <a:lnTo>
                    <a:pt x="1056132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63355" y="3337560"/>
              <a:ext cx="2112645" cy="393700"/>
            </a:xfrm>
            <a:custGeom>
              <a:avLst/>
              <a:gdLst/>
              <a:ahLst/>
              <a:cxnLst/>
              <a:rect l="l" t="t" r="r" b="b"/>
              <a:pathLst>
                <a:path w="2112645" h="393700">
                  <a:moveTo>
                    <a:pt x="0" y="211836"/>
                  </a:moveTo>
                  <a:lnTo>
                    <a:pt x="23328" y="173736"/>
                  </a:lnTo>
                  <a:lnTo>
                    <a:pt x="63312" y="149825"/>
                  </a:lnTo>
                  <a:lnTo>
                    <a:pt x="121174" y="127390"/>
                  </a:lnTo>
                  <a:lnTo>
                    <a:pt x="195484" y="106678"/>
                  </a:lnTo>
                  <a:lnTo>
                    <a:pt x="238360" y="97044"/>
                  </a:lnTo>
                  <a:lnTo>
                    <a:pt x="284813" y="87932"/>
                  </a:lnTo>
                  <a:lnTo>
                    <a:pt x="334662" y="79373"/>
                  </a:lnTo>
                  <a:lnTo>
                    <a:pt x="387731" y="71398"/>
                  </a:lnTo>
                  <a:lnTo>
                    <a:pt x="443839" y="64037"/>
                  </a:lnTo>
                  <a:lnTo>
                    <a:pt x="502809" y="57321"/>
                  </a:lnTo>
                  <a:lnTo>
                    <a:pt x="564461" y="51280"/>
                  </a:lnTo>
                  <a:lnTo>
                    <a:pt x="628617" y="45945"/>
                  </a:lnTo>
                  <a:lnTo>
                    <a:pt x="695099" y="41347"/>
                  </a:lnTo>
                  <a:lnTo>
                    <a:pt x="763727" y="37516"/>
                  </a:lnTo>
                  <a:lnTo>
                    <a:pt x="834323" y="34484"/>
                  </a:lnTo>
                  <a:lnTo>
                    <a:pt x="906708" y="32280"/>
                  </a:lnTo>
                  <a:lnTo>
                    <a:pt x="980704" y="30935"/>
                  </a:lnTo>
                  <a:lnTo>
                    <a:pt x="1056132" y="30479"/>
                  </a:lnTo>
                  <a:lnTo>
                    <a:pt x="1131559" y="30935"/>
                  </a:lnTo>
                  <a:lnTo>
                    <a:pt x="1205555" y="32280"/>
                  </a:lnTo>
                  <a:lnTo>
                    <a:pt x="1277940" y="34484"/>
                  </a:lnTo>
                  <a:lnTo>
                    <a:pt x="1348536" y="37516"/>
                  </a:lnTo>
                  <a:lnTo>
                    <a:pt x="1417164" y="41347"/>
                  </a:lnTo>
                  <a:lnTo>
                    <a:pt x="1483646" y="45945"/>
                  </a:lnTo>
                  <a:lnTo>
                    <a:pt x="1547802" y="51280"/>
                  </a:lnTo>
                  <a:lnTo>
                    <a:pt x="1609454" y="57321"/>
                  </a:lnTo>
                  <a:lnTo>
                    <a:pt x="1668424" y="64037"/>
                  </a:lnTo>
                  <a:lnTo>
                    <a:pt x="1724532" y="71398"/>
                  </a:lnTo>
                  <a:lnTo>
                    <a:pt x="1777601" y="79373"/>
                  </a:lnTo>
                  <a:lnTo>
                    <a:pt x="1827450" y="87932"/>
                  </a:lnTo>
                  <a:lnTo>
                    <a:pt x="1873903" y="97044"/>
                  </a:lnTo>
                  <a:lnTo>
                    <a:pt x="1916779" y="106678"/>
                  </a:lnTo>
                  <a:lnTo>
                    <a:pt x="1955901" y="116803"/>
                  </a:lnTo>
                  <a:lnTo>
                    <a:pt x="2022165" y="138407"/>
                  </a:lnTo>
                  <a:lnTo>
                    <a:pt x="2071267" y="161611"/>
                  </a:lnTo>
                  <a:lnTo>
                    <a:pt x="2101776" y="186169"/>
                  </a:lnTo>
                  <a:lnTo>
                    <a:pt x="2112264" y="211836"/>
                  </a:lnTo>
                  <a:lnTo>
                    <a:pt x="2109612" y="224792"/>
                  </a:lnTo>
                  <a:lnTo>
                    <a:pt x="2071267" y="262060"/>
                  </a:lnTo>
                  <a:lnTo>
                    <a:pt x="2022165" y="285264"/>
                  </a:lnTo>
                  <a:lnTo>
                    <a:pt x="1955901" y="306868"/>
                  </a:lnTo>
                  <a:lnTo>
                    <a:pt x="1916779" y="316993"/>
                  </a:lnTo>
                  <a:lnTo>
                    <a:pt x="1873903" y="326627"/>
                  </a:lnTo>
                  <a:lnTo>
                    <a:pt x="1827450" y="335739"/>
                  </a:lnTo>
                  <a:lnTo>
                    <a:pt x="1777601" y="344298"/>
                  </a:lnTo>
                  <a:lnTo>
                    <a:pt x="1724532" y="352273"/>
                  </a:lnTo>
                  <a:lnTo>
                    <a:pt x="1668424" y="359634"/>
                  </a:lnTo>
                  <a:lnTo>
                    <a:pt x="1609454" y="366350"/>
                  </a:lnTo>
                  <a:lnTo>
                    <a:pt x="1547802" y="372391"/>
                  </a:lnTo>
                  <a:lnTo>
                    <a:pt x="1483646" y="377726"/>
                  </a:lnTo>
                  <a:lnTo>
                    <a:pt x="1417164" y="382324"/>
                  </a:lnTo>
                  <a:lnTo>
                    <a:pt x="1348536" y="386155"/>
                  </a:lnTo>
                  <a:lnTo>
                    <a:pt x="1277940" y="389187"/>
                  </a:lnTo>
                  <a:lnTo>
                    <a:pt x="1205555" y="391391"/>
                  </a:lnTo>
                  <a:lnTo>
                    <a:pt x="1131559" y="392736"/>
                  </a:lnTo>
                  <a:lnTo>
                    <a:pt x="1056132" y="393191"/>
                  </a:lnTo>
                  <a:lnTo>
                    <a:pt x="980704" y="392736"/>
                  </a:lnTo>
                  <a:lnTo>
                    <a:pt x="906708" y="391391"/>
                  </a:lnTo>
                  <a:lnTo>
                    <a:pt x="834323" y="389187"/>
                  </a:lnTo>
                  <a:lnTo>
                    <a:pt x="763727" y="386155"/>
                  </a:lnTo>
                  <a:lnTo>
                    <a:pt x="695099" y="382324"/>
                  </a:lnTo>
                  <a:lnTo>
                    <a:pt x="628617" y="377726"/>
                  </a:lnTo>
                  <a:lnTo>
                    <a:pt x="564461" y="372391"/>
                  </a:lnTo>
                  <a:lnTo>
                    <a:pt x="502809" y="366350"/>
                  </a:lnTo>
                  <a:lnTo>
                    <a:pt x="443839" y="359634"/>
                  </a:lnTo>
                  <a:lnTo>
                    <a:pt x="387731" y="352273"/>
                  </a:lnTo>
                  <a:lnTo>
                    <a:pt x="334662" y="344298"/>
                  </a:lnTo>
                  <a:lnTo>
                    <a:pt x="284813" y="335739"/>
                  </a:lnTo>
                  <a:lnTo>
                    <a:pt x="238360" y="326627"/>
                  </a:lnTo>
                  <a:lnTo>
                    <a:pt x="195484" y="316993"/>
                  </a:lnTo>
                  <a:lnTo>
                    <a:pt x="156362" y="306868"/>
                  </a:lnTo>
                  <a:lnTo>
                    <a:pt x="90098" y="285264"/>
                  </a:lnTo>
                  <a:lnTo>
                    <a:pt x="40996" y="262060"/>
                  </a:lnTo>
                  <a:lnTo>
                    <a:pt x="10487" y="237502"/>
                  </a:lnTo>
                  <a:lnTo>
                    <a:pt x="0" y="211836"/>
                  </a:lnTo>
                  <a:close/>
                </a:path>
                <a:path w="2112645" h="393700">
                  <a:moveTo>
                    <a:pt x="0" y="0"/>
                  </a:moveTo>
                  <a:lnTo>
                    <a:pt x="0" y="225551"/>
                  </a:lnTo>
                </a:path>
                <a:path w="2112645" h="393700">
                  <a:moveTo>
                    <a:pt x="2112264" y="0"/>
                  </a:moveTo>
                  <a:lnTo>
                    <a:pt x="2112264" y="2255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45068" y="3076955"/>
              <a:ext cx="2113915" cy="481965"/>
            </a:xfrm>
            <a:custGeom>
              <a:avLst/>
              <a:gdLst/>
              <a:ahLst/>
              <a:cxnLst/>
              <a:rect l="l" t="t" r="r" b="b"/>
              <a:pathLst>
                <a:path w="2113915" h="481964">
                  <a:moveTo>
                    <a:pt x="2113788" y="211074"/>
                  </a:moveTo>
                  <a:lnTo>
                    <a:pt x="2090432" y="166751"/>
                  </a:lnTo>
                  <a:lnTo>
                    <a:pt x="2050415" y="138925"/>
                  </a:lnTo>
                  <a:lnTo>
                    <a:pt x="1992515" y="112814"/>
                  </a:lnTo>
                  <a:lnTo>
                    <a:pt x="1918144" y="88709"/>
                  </a:lnTo>
                  <a:lnTo>
                    <a:pt x="1875231" y="77495"/>
                  </a:lnTo>
                  <a:lnTo>
                    <a:pt x="1828749" y="66890"/>
                  </a:lnTo>
                  <a:lnTo>
                    <a:pt x="1778863" y="56921"/>
                  </a:lnTo>
                  <a:lnTo>
                    <a:pt x="1725752" y="47637"/>
                  </a:lnTo>
                  <a:lnTo>
                    <a:pt x="1669605" y="39077"/>
                  </a:lnTo>
                  <a:lnTo>
                    <a:pt x="1610588" y="31254"/>
                  </a:lnTo>
                  <a:lnTo>
                    <a:pt x="1548892" y="24218"/>
                  </a:lnTo>
                  <a:lnTo>
                    <a:pt x="1484693" y="18008"/>
                  </a:lnTo>
                  <a:lnTo>
                    <a:pt x="1418170" y="12661"/>
                  </a:lnTo>
                  <a:lnTo>
                    <a:pt x="1349489" y="8204"/>
                  </a:lnTo>
                  <a:lnTo>
                    <a:pt x="1278839" y="4673"/>
                  </a:lnTo>
                  <a:lnTo>
                    <a:pt x="1206411" y="2108"/>
                  </a:lnTo>
                  <a:lnTo>
                    <a:pt x="1132370" y="533"/>
                  </a:lnTo>
                  <a:lnTo>
                    <a:pt x="1056894" y="0"/>
                  </a:lnTo>
                  <a:lnTo>
                    <a:pt x="981405" y="533"/>
                  </a:lnTo>
                  <a:lnTo>
                    <a:pt x="907364" y="2108"/>
                  </a:lnTo>
                  <a:lnTo>
                    <a:pt x="834936" y="4673"/>
                  </a:lnTo>
                  <a:lnTo>
                    <a:pt x="764286" y="8204"/>
                  </a:lnTo>
                  <a:lnTo>
                    <a:pt x="695604" y="12661"/>
                  </a:lnTo>
                  <a:lnTo>
                    <a:pt x="629081" y="18008"/>
                  </a:lnTo>
                  <a:lnTo>
                    <a:pt x="564883" y="24218"/>
                  </a:lnTo>
                  <a:lnTo>
                    <a:pt x="503186" y="31254"/>
                  </a:lnTo>
                  <a:lnTo>
                    <a:pt x="444169" y="39077"/>
                  </a:lnTo>
                  <a:lnTo>
                    <a:pt x="388023" y="47637"/>
                  </a:lnTo>
                  <a:lnTo>
                    <a:pt x="334911" y="56921"/>
                  </a:lnTo>
                  <a:lnTo>
                    <a:pt x="285026" y="66890"/>
                  </a:lnTo>
                  <a:lnTo>
                    <a:pt x="238544" y="77495"/>
                  </a:lnTo>
                  <a:lnTo>
                    <a:pt x="195630" y="88709"/>
                  </a:lnTo>
                  <a:lnTo>
                    <a:pt x="156476" y="100495"/>
                  </a:lnTo>
                  <a:lnTo>
                    <a:pt x="90157" y="125641"/>
                  </a:lnTo>
                  <a:lnTo>
                    <a:pt x="41021" y="152641"/>
                  </a:lnTo>
                  <a:lnTo>
                    <a:pt x="10490" y="181216"/>
                  </a:lnTo>
                  <a:lnTo>
                    <a:pt x="0" y="211074"/>
                  </a:lnTo>
                  <a:lnTo>
                    <a:pt x="2641" y="226161"/>
                  </a:lnTo>
                  <a:lnTo>
                    <a:pt x="10490" y="240944"/>
                  </a:lnTo>
                  <a:lnTo>
                    <a:pt x="23342" y="255409"/>
                  </a:lnTo>
                  <a:lnTo>
                    <a:pt x="29845" y="260604"/>
                  </a:lnTo>
                  <a:lnTo>
                    <a:pt x="18288" y="260604"/>
                  </a:lnTo>
                  <a:lnTo>
                    <a:pt x="18288" y="481584"/>
                  </a:lnTo>
                  <a:lnTo>
                    <a:pt x="2113788" y="481584"/>
                  </a:lnTo>
                  <a:lnTo>
                    <a:pt x="2113788" y="260604"/>
                  </a:lnTo>
                  <a:lnTo>
                    <a:pt x="2083917" y="260604"/>
                  </a:lnTo>
                  <a:lnTo>
                    <a:pt x="2090432" y="255409"/>
                  </a:lnTo>
                  <a:lnTo>
                    <a:pt x="2103285" y="240944"/>
                  </a:lnTo>
                  <a:lnTo>
                    <a:pt x="2111133" y="226161"/>
                  </a:lnTo>
                  <a:lnTo>
                    <a:pt x="2113788" y="211074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45067" y="3076955"/>
              <a:ext cx="2113915" cy="422275"/>
            </a:xfrm>
            <a:custGeom>
              <a:avLst/>
              <a:gdLst/>
              <a:ahLst/>
              <a:cxnLst/>
              <a:rect l="l" t="t" r="r" b="b"/>
              <a:pathLst>
                <a:path w="2113915" h="422275">
                  <a:moveTo>
                    <a:pt x="0" y="211074"/>
                  </a:moveTo>
                  <a:lnTo>
                    <a:pt x="23347" y="166741"/>
                  </a:lnTo>
                  <a:lnTo>
                    <a:pt x="63362" y="138916"/>
                  </a:lnTo>
                  <a:lnTo>
                    <a:pt x="121269" y="112807"/>
                  </a:lnTo>
                  <a:lnTo>
                    <a:pt x="195636" y="88700"/>
                  </a:lnTo>
                  <a:lnTo>
                    <a:pt x="238545" y="77486"/>
                  </a:lnTo>
                  <a:lnTo>
                    <a:pt x="285032" y="66881"/>
                  </a:lnTo>
                  <a:lnTo>
                    <a:pt x="334919" y="56918"/>
                  </a:lnTo>
                  <a:lnTo>
                    <a:pt x="388027" y="47635"/>
                  </a:lnTo>
                  <a:lnTo>
                    <a:pt x="444177" y="39066"/>
                  </a:lnTo>
                  <a:lnTo>
                    <a:pt x="503189" y="31248"/>
                  </a:lnTo>
                  <a:lnTo>
                    <a:pt x="564886" y="24215"/>
                  </a:lnTo>
                  <a:lnTo>
                    <a:pt x="629088" y="18005"/>
                  </a:lnTo>
                  <a:lnTo>
                    <a:pt x="695616" y="12652"/>
                  </a:lnTo>
                  <a:lnTo>
                    <a:pt x="764292" y="8192"/>
                  </a:lnTo>
                  <a:lnTo>
                    <a:pt x="834937" y="4661"/>
                  </a:lnTo>
                  <a:lnTo>
                    <a:pt x="907371" y="2095"/>
                  </a:lnTo>
                  <a:lnTo>
                    <a:pt x="981416" y="529"/>
                  </a:lnTo>
                  <a:lnTo>
                    <a:pt x="1056893" y="0"/>
                  </a:lnTo>
                  <a:lnTo>
                    <a:pt x="1132371" y="529"/>
                  </a:lnTo>
                  <a:lnTo>
                    <a:pt x="1206416" y="2095"/>
                  </a:lnTo>
                  <a:lnTo>
                    <a:pt x="1278850" y="4661"/>
                  </a:lnTo>
                  <a:lnTo>
                    <a:pt x="1349495" y="8192"/>
                  </a:lnTo>
                  <a:lnTo>
                    <a:pt x="1418171" y="12652"/>
                  </a:lnTo>
                  <a:lnTo>
                    <a:pt x="1484699" y="18005"/>
                  </a:lnTo>
                  <a:lnTo>
                    <a:pt x="1548901" y="24215"/>
                  </a:lnTo>
                  <a:lnTo>
                    <a:pt x="1610598" y="31248"/>
                  </a:lnTo>
                  <a:lnTo>
                    <a:pt x="1669610" y="39066"/>
                  </a:lnTo>
                  <a:lnTo>
                    <a:pt x="1725760" y="47635"/>
                  </a:lnTo>
                  <a:lnTo>
                    <a:pt x="1778868" y="56918"/>
                  </a:lnTo>
                  <a:lnTo>
                    <a:pt x="1828755" y="66881"/>
                  </a:lnTo>
                  <a:lnTo>
                    <a:pt x="1875242" y="77486"/>
                  </a:lnTo>
                  <a:lnTo>
                    <a:pt x="1918151" y="88700"/>
                  </a:lnTo>
                  <a:lnTo>
                    <a:pt x="1957303" y="100485"/>
                  </a:lnTo>
                  <a:lnTo>
                    <a:pt x="2023618" y="125629"/>
                  </a:lnTo>
                  <a:lnTo>
                    <a:pt x="2072758" y="152632"/>
                  </a:lnTo>
                  <a:lnTo>
                    <a:pt x="2103292" y="181209"/>
                  </a:lnTo>
                  <a:lnTo>
                    <a:pt x="2113787" y="211074"/>
                  </a:lnTo>
                  <a:lnTo>
                    <a:pt x="2111134" y="226149"/>
                  </a:lnTo>
                  <a:lnTo>
                    <a:pt x="2072758" y="269515"/>
                  </a:lnTo>
                  <a:lnTo>
                    <a:pt x="2023618" y="296518"/>
                  </a:lnTo>
                  <a:lnTo>
                    <a:pt x="1957303" y="321662"/>
                  </a:lnTo>
                  <a:lnTo>
                    <a:pt x="1918151" y="333447"/>
                  </a:lnTo>
                  <a:lnTo>
                    <a:pt x="1875242" y="344661"/>
                  </a:lnTo>
                  <a:lnTo>
                    <a:pt x="1828755" y="355266"/>
                  </a:lnTo>
                  <a:lnTo>
                    <a:pt x="1778868" y="365229"/>
                  </a:lnTo>
                  <a:lnTo>
                    <a:pt x="1725760" y="374512"/>
                  </a:lnTo>
                  <a:lnTo>
                    <a:pt x="1669610" y="383081"/>
                  </a:lnTo>
                  <a:lnTo>
                    <a:pt x="1610598" y="390899"/>
                  </a:lnTo>
                  <a:lnTo>
                    <a:pt x="1548901" y="397932"/>
                  </a:lnTo>
                  <a:lnTo>
                    <a:pt x="1484699" y="404142"/>
                  </a:lnTo>
                  <a:lnTo>
                    <a:pt x="1418171" y="409495"/>
                  </a:lnTo>
                  <a:lnTo>
                    <a:pt x="1349495" y="413955"/>
                  </a:lnTo>
                  <a:lnTo>
                    <a:pt x="1278850" y="417486"/>
                  </a:lnTo>
                  <a:lnTo>
                    <a:pt x="1206416" y="420052"/>
                  </a:lnTo>
                  <a:lnTo>
                    <a:pt x="1132371" y="421618"/>
                  </a:lnTo>
                  <a:lnTo>
                    <a:pt x="1056893" y="422148"/>
                  </a:lnTo>
                  <a:lnTo>
                    <a:pt x="981416" y="421618"/>
                  </a:lnTo>
                  <a:lnTo>
                    <a:pt x="907371" y="420052"/>
                  </a:lnTo>
                  <a:lnTo>
                    <a:pt x="834937" y="417486"/>
                  </a:lnTo>
                  <a:lnTo>
                    <a:pt x="764292" y="413955"/>
                  </a:lnTo>
                  <a:lnTo>
                    <a:pt x="695616" y="409495"/>
                  </a:lnTo>
                  <a:lnTo>
                    <a:pt x="629088" y="404142"/>
                  </a:lnTo>
                  <a:lnTo>
                    <a:pt x="564886" y="397932"/>
                  </a:lnTo>
                  <a:lnTo>
                    <a:pt x="503189" y="390899"/>
                  </a:lnTo>
                  <a:lnTo>
                    <a:pt x="444177" y="383081"/>
                  </a:lnTo>
                  <a:lnTo>
                    <a:pt x="388027" y="374512"/>
                  </a:lnTo>
                  <a:lnTo>
                    <a:pt x="334919" y="365229"/>
                  </a:lnTo>
                  <a:lnTo>
                    <a:pt x="285032" y="355266"/>
                  </a:lnTo>
                  <a:lnTo>
                    <a:pt x="238545" y="344661"/>
                  </a:lnTo>
                  <a:lnTo>
                    <a:pt x="195636" y="333447"/>
                  </a:lnTo>
                  <a:lnTo>
                    <a:pt x="156484" y="321662"/>
                  </a:lnTo>
                  <a:lnTo>
                    <a:pt x="90169" y="296518"/>
                  </a:lnTo>
                  <a:lnTo>
                    <a:pt x="41029" y="269515"/>
                  </a:lnTo>
                  <a:lnTo>
                    <a:pt x="10495" y="240938"/>
                  </a:lnTo>
                  <a:lnTo>
                    <a:pt x="0" y="21107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99270" y="3167633"/>
              <a:ext cx="388620" cy="250190"/>
            </a:xfrm>
            <a:custGeom>
              <a:avLst/>
              <a:gdLst/>
              <a:ahLst/>
              <a:cxnLst/>
              <a:rect l="l" t="t" r="r" b="b"/>
              <a:pathLst>
                <a:path w="388620" h="250189">
                  <a:moveTo>
                    <a:pt x="0" y="7619"/>
                  </a:moveTo>
                  <a:lnTo>
                    <a:pt x="388620" y="249936"/>
                  </a:lnTo>
                </a:path>
                <a:path w="388620" h="250189">
                  <a:moveTo>
                    <a:pt x="0" y="240791"/>
                  </a:moveTo>
                  <a:lnTo>
                    <a:pt x="38862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14672" y="1362455"/>
              <a:ext cx="1678305" cy="1417320"/>
            </a:xfrm>
            <a:custGeom>
              <a:avLst/>
              <a:gdLst/>
              <a:ahLst/>
              <a:cxnLst/>
              <a:rect l="l" t="t" r="r" b="b"/>
              <a:pathLst>
                <a:path w="1678304" h="1417320">
                  <a:moveTo>
                    <a:pt x="1677924" y="0"/>
                  </a:moveTo>
                  <a:lnTo>
                    <a:pt x="922782" y="0"/>
                  </a:lnTo>
                  <a:lnTo>
                    <a:pt x="922782" y="61722"/>
                  </a:lnTo>
                  <a:lnTo>
                    <a:pt x="0" y="61722"/>
                  </a:lnTo>
                  <a:lnTo>
                    <a:pt x="0" y="128778"/>
                  </a:lnTo>
                  <a:lnTo>
                    <a:pt x="0" y="1417320"/>
                  </a:lnTo>
                  <a:lnTo>
                    <a:pt x="1677924" y="1417320"/>
                  </a:lnTo>
                  <a:lnTo>
                    <a:pt x="1677924" y="128778"/>
                  </a:lnTo>
                  <a:lnTo>
                    <a:pt x="1677924" y="61722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52950" y="1424177"/>
              <a:ext cx="1678305" cy="1419225"/>
            </a:xfrm>
            <a:custGeom>
              <a:avLst/>
              <a:gdLst/>
              <a:ahLst/>
              <a:cxnLst/>
              <a:rect l="l" t="t" r="r" b="b"/>
              <a:pathLst>
                <a:path w="1678304" h="1419225">
                  <a:moveTo>
                    <a:pt x="1677924" y="0"/>
                  </a:moveTo>
                  <a:lnTo>
                    <a:pt x="0" y="0"/>
                  </a:lnTo>
                  <a:lnTo>
                    <a:pt x="0" y="1418844"/>
                  </a:lnTo>
                  <a:lnTo>
                    <a:pt x="1677924" y="1418844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52950" y="1424177"/>
              <a:ext cx="1678305" cy="1419225"/>
            </a:xfrm>
            <a:custGeom>
              <a:avLst/>
              <a:gdLst/>
              <a:ahLst/>
              <a:cxnLst/>
              <a:rect l="l" t="t" r="r" b="b"/>
              <a:pathLst>
                <a:path w="1678304" h="1419225">
                  <a:moveTo>
                    <a:pt x="0" y="1418844"/>
                  </a:moveTo>
                  <a:lnTo>
                    <a:pt x="1677924" y="1418844"/>
                  </a:lnTo>
                  <a:lnTo>
                    <a:pt x="1677924" y="0"/>
                  </a:lnTo>
                  <a:lnTo>
                    <a:pt x="0" y="0"/>
                  </a:lnTo>
                  <a:lnTo>
                    <a:pt x="0" y="1418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567237" y="1433576"/>
            <a:ext cx="164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application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8867" y="1697267"/>
            <a:ext cx="1027430" cy="318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r>
              <a:rPr sz="1800" spc="-5" dirty="0">
                <a:latin typeface="Comic Sans MS"/>
                <a:cs typeface="Comic Sans MS"/>
              </a:rPr>
              <a:t>tr</a:t>
            </a:r>
            <a:r>
              <a:rPr sz="1800" spc="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nsport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67237" y="1981911"/>
            <a:ext cx="1649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network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7237" y="2256790"/>
            <a:ext cx="164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link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67237" y="2531109"/>
            <a:ext cx="164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physical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435030" y="1725358"/>
            <a:ext cx="1810385" cy="2840355"/>
            <a:chOff x="4435030" y="1725358"/>
            <a:chExt cx="1810385" cy="2840355"/>
          </a:xfrm>
        </p:grpSpPr>
        <p:sp>
          <p:nvSpPr>
            <p:cNvPr id="30" name="object 30"/>
            <p:cNvSpPr/>
            <p:nvPr/>
          </p:nvSpPr>
          <p:spPr>
            <a:xfrm>
              <a:off x="4545329" y="1739645"/>
              <a:ext cx="1659889" cy="5080"/>
            </a:xfrm>
            <a:custGeom>
              <a:avLst/>
              <a:gdLst/>
              <a:ahLst/>
              <a:cxnLst/>
              <a:rect l="l" t="t" r="r" b="b"/>
              <a:pathLst>
                <a:path w="1659889" h="5080">
                  <a:moveTo>
                    <a:pt x="0" y="4571"/>
                  </a:moveTo>
                  <a:lnTo>
                    <a:pt x="165963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56950" y="2008822"/>
              <a:ext cx="1688464" cy="46990"/>
            </a:xfrm>
            <a:custGeom>
              <a:avLst/>
              <a:gdLst/>
              <a:ahLst/>
              <a:cxnLst/>
              <a:rect l="l" t="t" r="r" b="b"/>
              <a:pathLst>
                <a:path w="1688464" h="46989">
                  <a:moveTo>
                    <a:pt x="1688211" y="0"/>
                  </a:moveTo>
                  <a:lnTo>
                    <a:pt x="0" y="0"/>
                  </a:lnTo>
                  <a:lnTo>
                    <a:pt x="0" y="16573"/>
                  </a:lnTo>
                  <a:lnTo>
                    <a:pt x="0" y="30289"/>
                  </a:lnTo>
                  <a:lnTo>
                    <a:pt x="0" y="46863"/>
                  </a:lnTo>
                  <a:lnTo>
                    <a:pt x="1688211" y="46863"/>
                  </a:lnTo>
                  <a:lnTo>
                    <a:pt x="1688211" y="30289"/>
                  </a:lnTo>
                  <a:lnTo>
                    <a:pt x="1688211" y="16573"/>
                  </a:lnTo>
                  <a:lnTo>
                    <a:pt x="16882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39233" y="2277617"/>
              <a:ext cx="1691639" cy="281940"/>
            </a:xfrm>
            <a:custGeom>
              <a:avLst/>
              <a:gdLst/>
              <a:ahLst/>
              <a:cxnLst/>
              <a:rect l="l" t="t" r="r" b="b"/>
              <a:pathLst>
                <a:path w="1691639" h="281939">
                  <a:moveTo>
                    <a:pt x="32003" y="4572"/>
                  </a:moveTo>
                  <a:lnTo>
                    <a:pt x="1691639" y="0"/>
                  </a:lnTo>
                </a:path>
                <a:path w="1691639" h="281939">
                  <a:moveTo>
                    <a:pt x="0" y="281940"/>
                  </a:moveTo>
                  <a:lnTo>
                    <a:pt x="1659636" y="2773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11040" y="3070859"/>
              <a:ext cx="1679575" cy="1419225"/>
            </a:xfrm>
            <a:custGeom>
              <a:avLst/>
              <a:gdLst/>
              <a:ahLst/>
              <a:cxnLst/>
              <a:rect l="l" t="t" r="r" b="b"/>
              <a:pathLst>
                <a:path w="1679575" h="1419225">
                  <a:moveTo>
                    <a:pt x="1679448" y="0"/>
                  </a:moveTo>
                  <a:lnTo>
                    <a:pt x="0" y="0"/>
                  </a:lnTo>
                  <a:lnTo>
                    <a:pt x="0" y="61722"/>
                  </a:lnTo>
                  <a:lnTo>
                    <a:pt x="0" y="1418844"/>
                  </a:lnTo>
                  <a:lnTo>
                    <a:pt x="1679448" y="1418844"/>
                  </a:lnTo>
                  <a:lnTo>
                    <a:pt x="1679448" y="61722"/>
                  </a:lnTo>
                  <a:lnTo>
                    <a:pt x="1679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49317" y="3132581"/>
              <a:ext cx="1678305" cy="1419225"/>
            </a:xfrm>
            <a:custGeom>
              <a:avLst/>
              <a:gdLst/>
              <a:ahLst/>
              <a:cxnLst/>
              <a:rect l="l" t="t" r="r" b="b"/>
              <a:pathLst>
                <a:path w="1678304" h="1419225">
                  <a:moveTo>
                    <a:pt x="1677924" y="0"/>
                  </a:moveTo>
                  <a:lnTo>
                    <a:pt x="0" y="0"/>
                  </a:lnTo>
                  <a:lnTo>
                    <a:pt x="0" y="1418844"/>
                  </a:lnTo>
                  <a:lnTo>
                    <a:pt x="1677924" y="1418844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49317" y="3132581"/>
              <a:ext cx="1678305" cy="1419225"/>
            </a:xfrm>
            <a:custGeom>
              <a:avLst/>
              <a:gdLst/>
              <a:ahLst/>
              <a:cxnLst/>
              <a:rect l="l" t="t" r="r" b="b"/>
              <a:pathLst>
                <a:path w="1678304" h="1419225">
                  <a:moveTo>
                    <a:pt x="0" y="1418844"/>
                  </a:moveTo>
                  <a:lnTo>
                    <a:pt x="1677924" y="1418844"/>
                  </a:lnTo>
                  <a:lnTo>
                    <a:pt x="1677924" y="0"/>
                  </a:lnTo>
                  <a:lnTo>
                    <a:pt x="0" y="0"/>
                  </a:lnTo>
                  <a:lnTo>
                    <a:pt x="0" y="1418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463605" y="3146297"/>
            <a:ext cx="166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application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63605" y="3420617"/>
            <a:ext cx="166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transport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63605" y="3694938"/>
            <a:ext cx="166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network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63605" y="3969257"/>
            <a:ext cx="166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link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63605" y="4243273"/>
            <a:ext cx="1663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physical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422838" y="3435286"/>
            <a:ext cx="4971415" cy="2381885"/>
            <a:chOff x="4422838" y="3435286"/>
            <a:chExt cx="4971415" cy="2381885"/>
          </a:xfrm>
        </p:grpSpPr>
        <p:sp>
          <p:nvSpPr>
            <p:cNvPr id="42" name="object 42"/>
            <p:cNvSpPr/>
            <p:nvPr/>
          </p:nvSpPr>
          <p:spPr>
            <a:xfrm>
              <a:off x="4437126" y="3449573"/>
              <a:ext cx="1690370" cy="820419"/>
            </a:xfrm>
            <a:custGeom>
              <a:avLst/>
              <a:gdLst/>
              <a:ahLst/>
              <a:cxnLst/>
              <a:rect l="l" t="t" r="r" b="b"/>
              <a:pathLst>
                <a:path w="1690370" h="820420">
                  <a:moveTo>
                    <a:pt x="6096" y="4572"/>
                  </a:moveTo>
                  <a:lnTo>
                    <a:pt x="1665732" y="0"/>
                  </a:lnTo>
                </a:path>
                <a:path w="1690370" h="820420">
                  <a:moveTo>
                    <a:pt x="30479" y="286512"/>
                  </a:moveTo>
                  <a:lnTo>
                    <a:pt x="1690115" y="281939"/>
                  </a:lnTo>
                </a:path>
                <a:path w="1690370" h="820420">
                  <a:moveTo>
                    <a:pt x="30479" y="541019"/>
                  </a:moveTo>
                  <a:lnTo>
                    <a:pt x="1690115" y="536448"/>
                  </a:lnTo>
                </a:path>
                <a:path w="1690370" h="820420">
                  <a:moveTo>
                    <a:pt x="0" y="819912"/>
                  </a:moveTo>
                  <a:lnTo>
                    <a:pt x="1659636" y="81381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14488" y="4322063"/>
              <a:ext cx="1679575" cy="1417320"/>
            </a:xfrm>
            <a:custGeom>
              <a:avLst/>
              <a:gdLst/>
              <a:ahLst/>
              <a:cxnLst/>
              <a:rect l="l" t="t" r="r" b="b"/>
              <a:pathLst>
                <a:path w="1679575" h="1417320">
                  <a:moveTo>
                    <a:pt x="1679448" y="0"/>
                  </a:moveTo>
                  <a:lnTo>
                    <a:pt x="0" y="0"/>
                  </a:lnTo>
                  <a:lnTo>
                    <a:pt x="0" y="61722"/>
                  </a:lnTo>
                  <a:lnTo>
                    <a:pt x="0" y="1417320"/>
                  </a:lnTo>
                  <a:lnTo>
                    <a:pt x="1679448" y="1417320"/>
                  </a:lnTo>
                  <a:lnTo>
                    <a:pt x="1679448" y="61722"/>
                  </a:lnTo>
                  <a:lnTo>
                    <a:pt x="1679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52766" y="4383785"/>
              <a:ext cx="1678305" cy="1419225"/>
            </a:xfrm>
            <a:custGeom>
              <a:avLst/>
              <a:gdLst/>
              <a:ahLst/>
              <a:cxnLst/>
              <a:rect l="l" t="t" r="r" b="b"/>
              <a:pathLst>
                <a:path w="1678304" h="1419225">
                  <a:moveTo>
                    <a:pt x="1677924" y="0"/>
                  </a:moveTo>
                  <a:lnTo>
                    <a:pt x="0" y="0"/>
                  </a:lnTo>
                  <a:lnTo>
                    <a:pt x="0" y="1418844"/>
                  </a:lnTo>
                  <a:lnTo>
                    <a:pt x="1677924" y="1418844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52766" y="4383785"/>
              <a:ext cx="1678305" cy="1419225"/>
            </a:xfrm>
            <a:custGeom>
              <a:avLst/>
              <a:gdLst/>
              <a:ahLst/>
              <a:cxnLst/>
              <a:rect l="l" t="t" r="r" b="b"/>
              <a:pathLst>
                <a:path w="1678304" h="1419225">
                  <a:moveTo>
                    <a:pt x="0" y="1418844"/>
                  </a:moveTo>
                  <a:lnTo>
                    <a:pt x="1677924" y="1418844"/>
                  </a:lnTo>
                  <a:lnTo>
                    <a:pt x="1677924" y="0"/>
                  </a:lnTo>
                  <a:lnTo>
                    <a:pt x="0" y="0"/>
                  </a:lnTo>
                  <a:lnTo>
                    <a:pt x="0" y="14188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667053" y="4390390"/>
            <a:ext cx="164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application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67053" y="4664405"/>
            <a:ext cx="1649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transport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67053" y="4939410"/>
            <a:ext cx="164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network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67053" y="5213730"/>
            <a:ext cx="164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link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67053" y="5488025"/>
            <a:ext cx="164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physical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626286" y="4315967"/>
            <a:ext cx="4130040" cy="1493520"/>
            <a:chOff x="7626286" y="4315967"/>
            <a:chExt cx="4130040" cy="1493520"/>
          </a:xfrm>
        </p:grpSpPr>
        <p:sp>
          <p:nvSpPr>
            <p:cNvPr id="52" name="object 52"/>
            <p:cNvSpPr/>
            <p:nvPr/>
          </p:nvSpPr>
          <p:spPr>
            <a:xfrm>
              <a:off x="7640573" y="4699253"/>
              <a:ext cx="1690370" cy="820419"/>
            </a:xfrm>
            <a:custGeom>
              <a:avLst/>
              <a:gdLst/>
              <a:ahLst/>
              <a:cxnLst/>
              <a:rect l="l" t="t" r="r" b="b"/>
              <a:pathLst>
                <a:path w="1690370" h="820420">
                  <a:moveTo>
                    <a:pt x="6096" y="4572"/>
                  </a:moveTo>
                  <a:lnTo>
                    <a:pt x="1665731" y="0"/>
                  </a:lnTo>
                </a:path>
                <a:path w="1690370" h="820420">
                  <a:moveTo>
                    <a:pt x="30479" y="288036"/>
                  </a:moveTo>
                  <a:lnTo>
                    <a:pt x="1690116" y="283464"/>
                  </a:lnTo>
                </a:path>
                <a:path w="1690370" h="820420">
                  <a:moveTo>
                    <a:pt x="30479" y="542544"/>
                  </a:moveTo>
                  <a:lnTo>
                    <a:pt x="1690116" y="537972"/>
                  </a:lnTo>
                </a:path>
                <a:path w="1690370" h="820420">
                  <a:moveTo>
                    <a:pt x="0" y="819912"/>
                  </a:moveTo>
                  <a:lnTo>
                    <a:pt x="1659635" y="81534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76688" y="4315967"/>
              <a:ext cx="1679575" cy="1417320"/>
            </a:xfrm>
            <a:custGeom>
              <a:avLst/>
              <a:gdLst/>
              <a:ahLst/>
              <a:cxnLst/>
              <a:rect l="l" t="t" r="r" b="b"/>
              <a:pathLst>
                <a:path w="1679575" h="1417320">
                  <a:moveTo>
                    <a:pt x="1679448" y="0"/>
                  </a:moveTo>
                  <a:lnTo>
                    <a:pt x="1479042" y="0"/>
                  </a:lnTo>
                  <a:lnTo>
                    <a:pt x="1479042" y="61722"/>
                  </a:lnTo>
                  <a:lnTo>
                    <a:pt x="546354" y="61722"/>
                  </a:lnTo>
                  <a:lnTo>
                    <a:pt x="546354" y="0"/>
                  </a:lnTo>
                  <a:lnTo>
                    <a:pt x="0" y="0"/>
                  </a:lnTo>
                  <a:lnTo>
                    <a:pt x="0" y="61722"/>
                  </a:lnTo>
                  <a:lnTo>
                    <a:pt x="0" y="107442"/>
                  </a:lnTo>
                  <a:lnTo>
                    <a:pt x="0" y="1417320"/>
                  </a:lnTo>
                  <a:lnTo>
                    <a:pt x="1679448" y="1417320"/>
                  </a:lnTo>
                  <a:lnTo>
                    <a:pt x="1679448" y="107442"/>
                  </a:lnTo>
                  <a:lnTo>
                    <a:pt x="1679448" y="61722"/>
                  </a:lnTo>
                  <a:lnTo>
                    <a:pt x="1679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14966" y="4377689"/>
              <a:ext cx="1678305" cy="1417320"/>
            </a:xfrm>
            <a:custGeom>
              <a:avLst/>
              <a:gdLst/>
              <a:ahLst/>
              <a:cxnLst/>
              <a:rect l="l" t="t" r="r" b="b"/>
              <a:pathLst>
                <a:path w="1678304" h="1417320">
                  <a:moveTo>
                    <a:pt x="1677924" y="0"/>
                  </a:moveTo>
                  <a:lnTo>
                    <a:pt x="0" y="0"/>
                  </a:lnTo>
                  <a:lnTo>
                    <a:pt x="0" y="1417320"/>
                  </a:lnTo>
                  <a:lnTo>
                    <a:pt x="1677924" y="1417320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014966" y="4377689"/>
              <a:ext cx="1678305" cy="1417320"/>
            </a:xfrm>
            <a:custGeom>
              <a:avLst/>
              <a:gdLst/>
              <a:ahLst/>
              <a:cxnLst/>
              <a:rect l="l" t="t" r="r" b="b"/>
              <a:pathLst>
                <a:path w="1678304" h="1417320">
                  <a:moveTo>
                    <a:pt x="0" y="1417320"/>
                  </a:moveTo>
                  <a:lnTo>
                    <a:pt x="1677924" y="1417320"/>
                  </a:lnTo>
                  <a:lnTo>
                    <a:pt x="1677924" y="0"/>
                  </a:lnTo>
                  <a:lnTo>
                    <a:pt x="0" y="0"/>
                  </a:lnTo>
                  <a:lnTo>
                    <a:pt x="0" y="1417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0029253" y="4387342"/>
            <a:ext cx="1170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appli</a:t>
            </a:r>
            <a:r>
              <a:rPr sz="1800" spc="-5" dirty="0">
                <a:latin typeface="Comic Sans MS"/>
                <a:cs typeface="Comic Sans MS"/>
              </a:rPr>
              <a:t>c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t</a:t>
            </a:r>
            <a:r>
              <a:rPr sz="1800" spc="-5" dirty="0">
                <a:latin typeface="Comic Sans MS"/>
                <a:cs typeface="Comic Sans MS"/>
              </a:rPr>
              <a:t>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119994" y="4651033"/>
            <a:ext cx="1027430" cy="318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r>
              <a:rPr sz="1800" spc="-5" dirty="0">
                <a:latin typeface="Comic Sans MS"/>
                <a:cs typeface="Comic Sans MS"/>
              </a:rPr>
              <a:t>tr</a:t>
            </a:r>
            <a:r>
              <a:rPr sz="1800" spc="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nsport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029253" y="4935677"/>
            <a:ext cx="6813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netw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655554" y="4935677"/>
            <a:ext cx="421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ork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029253" y="5210683"/>
            <a:ext cx="164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link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029253" y="5484977"/>
            <a:ext cx="164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physical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700706" y="2804160"/>
            <a:ext cx="3009265" cy="2723515"/>
            <a:chOff x="8700706" y="2804160"/>
            <a:chExt cx="3009265" cy="2723515"/>
          </a:xfrm>
        </p:grpSpPr>
        <p:sp>
          <p:nvSpPr>
            <p:cNvPr id="63" name="object 63"/>
            <p:cNvSpPr/>
            <p:nvPr/>
          </p:nvSpPr>
          <p:spPr>
            <a:xfrm>
              <a:off x="10008869" y="4693158"/>
              <a:ext cx="1659889" cy="5080"/>
            </a:xfrm>
            <a:custGeom>
              <a:avLst/>
              <a:gdLst/>
              <a:ahLst/>
              <a:cxnLst/>
              <a:rect l="l" t="t" r="r" b="b"/>
              <a:pathLst>
                <a:path w="1659890" h="5079">
                  <a:moveTo>
                    <a:pt x="0" y="4572"/>
                  </a:moveTo>
                  <a:lnTo>
                    <a:pt x="165963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018966" y="4993290"/>
              <a:ext cx="1688464" cy="0"/>
            </a:xfrm>
            <a:custGeom>
              <a:avLst/>
              <a:gdLst/>
              <a:ahLst/>
              <a:cxnLst/>
              <a:rect l="l" t="t" r="r" b="b"/>
              <a:pathLst>
                <a:path w="1688465">
                  <a:moveTo>
                    <a:pt x="0" y="0"/>
                  </a:moveTo>
                  <a:lnTo>
                    <a:pt x="1688211" y="0"/>
                  </a:lnTo>
                </a:path>
              </a:pathLst>
            </a:custGeom>
            <a:ln w="43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001249" y="5229605"/>
              <a:ext cx="1691639" cy="283845"/>
            </a:xfrm>
            <a:custGeom>
              <a:avLst/>
              <a:gdLst/>
              <a:ahLst/>
              <a:cxnLst/>
              <a:rect l="l" t="t" r="r" b="b"/>
              <a:pathLst>
                <a:path w="1691640" h="283845">
                  <a:moveTo>
                    <a:pt x="32003" y="4572"/>
                  </a:moveTo>
                  <a:lnTo>
                    <a:pt x="1691640" y="0"/>
                  </a:lnTo>
                </a:path>
                <a:path w="1691640" h="283845">
                  <a:moveTo>
                    <a:pt x="0" y="283464"/>
                  </a:moveTo>
                  <a:lnTo>
                    <a:pt x="1659635" y="27889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785860" y="2804159"/>
              <a:ext cx="1678305" cy="916305"/>
            </a:xfrm>
            <a:custGeom>
              <a:avLst/>
              <a:gdLst/>
              <a:ahLst/>
              <a:cxnLst/>
              <a:rect l="l" t="t" r="r" b="b"/>
              <a:pathLst>
                <a:path w="1678304" h="916304">
                  <a:moveTo>
                    <a:pt x="1677924" y="0"/>
                  </a:moveTo>
                  <a:lnTo>
                    <a:pt x="0" y="0"/>
                  </a:lnTo>
                  <a:lnTo>
                    <a:pt x="0" y="61722"/>
                  </a:lnTo>
                  <a:lnTo>
                    <a:pt x="0" y="915924"/>
                  </a:lnTo>
                  <a:lnTo>
                    <a:pt x="1677924" y="915924"/>
                  </a:lnTo>
                  <a:lnTo>
                    <a:pt x="1677924" y="61722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714993" y="2865882"/>
              <a:ext cx="1678305" cy="883919"/>
            </a:xfrm>
            <a:custGeom>
              <a:avLst/>
              <a:gdLst/>
              <a:ahLst/>
              <a:cxnLst/>
              <a:rect l="l" t="t" r="r" b="b"/>
              <a:pathLst>
                <a:path w="1678304" h="883920">
                  <a:moveTo>
                    <a:pt x="1677924" y="0"/>
                  </a:moveTo>
                  <a:lnTo>
                    <a:pt x="0" y="0"/>
                  </a:lnTo>
                  <a:lnTo>
                    <a:pt x="0" y="883920"/>
                  </a:lnTo>
                  <a:lnTo>
                    <a:pt x="1677924" y="883920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714993" y="2865882"/>
              <a:ext cx="1678305" cy="883919"/>
            </a:xfrm>
            <a:custGeom>
              <a:avLst/>
              <a:gdLst/>
              <a:ahLst/>
              <a:cxnLst/>
              <a:rect l="l" t="t" r="r" b="b"/>
              <a:pathLst>
                <a:path w="1678304" h="883920">
                  <a:moveTo>
                    <a:pt x="0" y="883920"/>
                  </a:moveTo>
                  <a:lnTo>
                    <a:pt x="1677924" y="883920"/>
                  </a:lnTo>
                  <a:lnTo>
                    <a:pt x="1677924" y="0"/>
                  </a:lnTo>
                  <a:lnTo>
                    <a:pt x="0" y="0"/>
                  </a:lnTo>
                  <a:lnTo>
                    <a:pt x="0" y="8839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940800" y="2875915"/>
            <a:ext cx="88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79" marR="5080" indent="-2470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net</a:t>
            </a:r>
            <a:r>
              <a:rPr sz="1800" spc="5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ork  link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949943" y="3424250"/>
            <a:ext cx="871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physical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086730" y="1514602"/>
            <a:ext cx="6483350" cy="3163570"/>
            <a:chOff x="5086730" y="1514602"/>
            <a:chExt cx="6483350" cy="3163570"/>
          </a:xfrm>
        </p:grpSpPr>
        <p:sp>
          <p:nvSpPr>
            <p:cNvPr id="72" name="object 72"/>
            <p:cNvSpPr/>
            <p:nvPr/>
          </p:nvSpPr>
          <p:spPr>
            <a:xfrm>
              <a:off x="8716517" y="3181350"/>
              <a:ext cx="1685925" cy="288290"/>
            </a:xfrm>
            <a:custGeom>
              <a:avLst/>
              <a:gdLst/>
              <a:ahLst/>
              <a:cxnLst/>
              <a:rect l="l" t="t" r="r" b="b"/>
              <a:pathLst>
                <a:path w="1685925" h="288289">
                  <a:moveTo>
                    <a:pt x="0" y="4572"/>
                  </a:moveTo>
                  <a:lnTo>
                    <a:pt x="1659635" y="0"/>
                  </a:lnTo>
                </a:path>
                <a:path w="1685925" h="288289">
                  <a:moveTo>
                    <a:pt x="25907" y="288036"/>
                  </a:moveTo>
                  <a:lnTo>
                    <a:pt x="1685543" y="28346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086730" y="1514602"/>
              <a:ext cx="4984750" cy="3163570"/>
            </a:xfrm>
            <a:custGeom>
              <a:avLst/>
              <a:gdLst/>
              <a:ahLst/>
              <a:cxnLst/>
              <a:rect l="l" t="t" r="r" b="b"/>
              <a:pathLst>
                <a:path w="4984750" h="3163570">
                  <a:moveTo>
                    <a:pt x="4876102" y="3122711"/>
                  </a:moveTo>
                  <a:lnTo>
                    <a:pt x="4857115" y="3155696"/>
                  </a:lnTo>
                  <a:lnTo>
                    <a:pt x="4984623" y="3163316"/>
                  </a:lnTo>
                  <a:lnTo>
                    <a:pt x="4964064" y="3132201"/>
                  </a:lnTo>
                  <a:lnTo>
                    <a:pt x="4892548" y="3132201"/>
                  </a:lnTo>
                  <a:lnTo>
                    <a:pt x="4876102" y="3122711"/>
                  </a:lnTo>
                  <a:close/>
                </a:path>
                <a:path w="4984750" h="3163570">
                  <a:moveTo>
                    <a:pt x="4895120" y="3089673"/>
                  </a:moveTo>
                  <a:lnTo>
                    <a:pt x="4876102" y="3122711"/>
                  </a:lnTo>
                  <a:lnTo>
                    <a:pt x="4892548" y="3132201"/>
                  </a:lnTo>
                  <a:lnTo>
                    <a:pt x="4911598" y="3099181"/>
                  </a:lnTo>
                  <a:lnTo>
                    <a:pt x="4895120" y="3089673"/>
                  </a:lnTo>
                  <a:close/>
                </a:path>
                <a:path w="4984750" h="3163570">
                  <a:moveTo>
                    <a:pt x="4914138" y="3056636"/>
                  </a:moveTo>
                  <a:lnTo>
                    <a:pt x="4895120" y="3089673"/>
                  </a:lnTo>
                  <a:lnTo>
                    <a:pt x="4911598" y="3099181"/>
                  </a:lnTo>
                  <a:lnTo>
                    <a:pt x="4892548" y="3132201"/>
                  </a:lnTo>
                  <a:lnTo>
                    <a:pt x="4964064" y="3132201"/>
                  </a:lnTo>
                  <a:lnTo>
                    <a:pt x="4914138" y="3056636"/>
                  </a:lnTo>
                  <a:close/>
                </a:path>
                <a:path w="4984750" h="3163570">
                  <a:moveTo>
                    <a:pt x="25781" y="0"/>
                  </a:moveTo>
                  <a:lnTo>
                    <a:pt x="275" y="459232"/>
                  </a:lnTo>
                  <a:lnTo>
                    <a:pt x="0" y="464565"/>
                  </a:lnTo>
                  <a:lnTo>
                    <a:pt x="3937" y="471424"/>
                  </a:lnTo>
                  <a:lnTo>
                    <a:pt x="4480306" y="2894330"/>
                  </a:lnTo>
                  <a:lnTo>
                    <a:pt x="4876102" y="3122711"/>
                  </a:lnTo>
                  <a:lnTo>
                    <a:pt x="4895120" y="3089673"/>
                  </a:lnTo>
                  <a:lnTo>
                    <a:pt x="4498467" y="2860802"/>
                  </a:lnTo>
                  <a:lnTo>
                    <a:pt x="61298" y="459232"/>
                  </a:lnTo>
                  <a:lnTo>
                    <a:pt x="38481" y="459232"/>
                  </a:lnTo>
                  <a:lnTo>
                    <a:pt x="28448" y="441451"/>
                  </a:lnTo>
                  <a:lnTo>
                    <a:pt x="39468" y="441451"/>
                  </a:lnTo>
                  <a:lnTo>
                    <a:pt x="63881" y="2032"/>
                  </a:lnTo>
                  <a:lnTo>
                    <a:pt x="25781" y="0"/>
                  </a:lnTo>
                  <a:close/>
                </a:path>
                <a:path w="4984750" h="3163570">
                  <a:moveTo>
                    <a:pt x="28448" y="441451"/>
                  </a:moveTo>
                  <a:lnTo>
                    <a:pt x="38481" y="459232"/>
                  </a:lnTo>
                  <a:lnTo>
                    <a:pt x="39147" y="447242"/>
                  </a:lnTo>
                  <a:lnTo>
                    <a:pt x="28448" y="441451"/>
                  </a:lnTo>
                  <a:close/>
                </a:path>
                <a:path w="4984750" h="3163570">
                  <a:moveTo>
                    <a:pt x="39147" y="447242"/>
                  </a:moveTo>
                  <a:lnTo>
                    <a:pt x="38481" y="459232"/>
                  </a:lnTo>
                  <a:lnTo>
                    <a:pt x="61298" y="459232"/>
                  </a:lnTo>
                  <a:lnTo>
                    <a:pt x="39147" y="447242"/>
                  </a:lnTo>
                  <a:close/>
                </a:path>
                <a:path w="4984750" h="3163570">
                  <a:moveTo>
                    <a:pt x="39468" y="441451"/>
                  </a:moveTo>
                  <a:lnTo>
                    <a:pt x="28448" y="441451"/>
                  </a:lnTo>
                  <a:lnTo>
                    <a:pt x="39147" y="447242"/>
                  </a:lnTo>
                  <a:lnTo>
                    <a:pt x="39468" y="4414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623041" y="4046981"/>
              <a:ext cx="932815" cy="376555"/>
            </a:xfrm>
            <a:custGeom>
              <a:avLst/>
              <a:gdLst/>
              <a:ahLst/>
              <a:cxnLst/>
              <a:rect l="l" t="t" r="r" b="b"/>
              <a:pathLst>
                <a:path w="932815" h="376554">
                  <a:moveTo>
                    <a:pt x="932688" y="0"/>
                  </a:moveTo>
                  <a:lnTo>
                    <a:pt x="0" y="0"/>
                  </a:lnTo>
                  <a:lnTo>
                    <a:pt x="0" y="376427"/>
                  </a:lnTo>
                  <a:lnTo>
                    <a:pt x="932688" y="376427"/>
                  </a:lnTo>
                  <a:lnTo>
                    <a:pt x="9326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623041" y="4046981"/>
              <a:ext cx="932815" cy="376555"/>
            </a:xfrm>
            <a:custGeom>
              <a:avLst/>
              <a:gdLst/>
              <a:ahLst/>
              <a:cxnLst/>
              <a:rect l="l" t="t" r="r" b="b"/>
              <a:pathLst>
                <a:path w="932815" h="376554">
                  <a:moveTo>
                    <a:pt x="0" y="376427"/>
                  </a:moveTo>
                  <a:lnTo>
                    <a:pt x="932688" y="376427"/>
                  </a:lnTo>
                  <a:lnTo>
                    <a:pt x="932688" y="0"/>
                  </a:lnTo>
                  <a:lnTo>
                    <a:pt x="0" y="0"/>
                  </a:lnTo>
                  <a:lnTo>
                    <a:pt x="0" y="376427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0655554" y="4185158"/>
            <a:ext cx="351155" cy="1784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405"/>
              </a:lnSpc>
            </a:pPr>
            <a:r>
              <a:rPr sz="1800" spc="-5" dirty="0">
                <a:solidFill>
                  <a:srgbClr val="FF0000"/>
                </a:solidFill>
                <a:latin typeface="Comic Sans MS"/>
                <a:cs typeface="Comic Sans MS"/>
              </a:rPr>
              <a:t>da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982575" y="4082542"/>
            <a:ext cx="250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ta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588954" y="1100518"/>
            <a:ext cx="963294" cy="405130"/>
            <a:chOff x="4588954" y="1100518"/>
            <a:chExt cx="963294" cy="405130"/>
          </a:xfrm>
        </p:grpSpPr>
        <p:sp>
          <p:nvSpPr>
            <p:cNvPr id="79" name="object 79"/>
            <p:cNvSpPr/>
            <p:nvPr/>
          </p:nvSpPr>
          <p:spPr>
            <a:xfrm>
              <a:off x="4603241" y="1114805"/>
              <a:ext cx="934719" cy="376555"/>
            </a:xfrm>
            <a:custGeom>
              <a:avLst/>
              <a:gdLst/>
              <a:ahLst/>
              <a:cxnLst/>
              <a:rect l="l" t="t" r="r" b="b"/>
              <a:pathLst>
                <a:path w="934720" h="376555">
                  <a:moveTo>
                    <a:pt x="934212" y="0"/>
                  </a:moveTo>
                  <a:lnTo>
                    <a:pt x="0" y="0"/>
                  </a:lnTo>
                  <a:lnTo>
                    <a:pt x="0" y="376427"/>
                  </a:lnTo>
                  <a:lnTo>
                    <a:pt x="934212" y="376427"/>
                  </a:lnTo>
                  <a:lnTo>
                    <a:pt x="934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03241" y="1114805"/>
              <a:ext cx="934719" cy="376555"/>
            </a:xfrm>
            <a:custGeom>
              <a:avLst/>
              <a:gdLst/>
              <a:ahLst/>
              <a:cxnLst/>
              <a:rect l="l" t="t" r="r" b="b"/>
              <a:pathLst>
                <a:path w="934720" h="376555">
                  <a:moveTo>
                    <a:pt x="0" y="376427"/>
                  </a:moveTo>
                  <a:lnTo>
                    <a:pt x="934212" y="376427"/>
                  </a:lnTo>
                  <a:lnTo>
                    <a:pt x="934212" y="0"/>
                  </a:lnTo>
                  <a:lnTo>
                    <a:pt x="0" y="0"/>
                  </a:lnTo>
                  <a:lnTo>
                    <a:pt x="0" y="376427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4552950" y="1114805"/>
            <a:ext cx="984885" cy="30988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70180">
              <a:lnSpc>
                <a:spcPts val="2060"/>
              </a:lnSpc>
              <a:spcBef>
                <a:spcPts val="375"/>
              </a:spcBef>
            </a:pPr>
            <a:r>
              <a:rPr sz="1800" spc="-5" dirty="0">
                <a:solidFill>
                  <a:srgbClr val="FF0000"/>
                </a:solidFill>
                <a:latin typeface="Comic Sans MS"/>
                <a:cs typeface="Comic Sans MS"/>
              </a:rPr>
              <a:t>data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7065454" y="3394138"/>
            <a:ext cx="961390" cy="405130"/>
            <a:chOff x="7065454" y="3394138"/>
            <a:chExt cx="961390" cy="405130"/>
          </a:xfrm>
        </p:grpSpPr>
        <p:sp>
          <p:nvSpPr>
            <p:cNvPr id="83" name="object 83"/>
            <p:cNvSpPr/>
            <p:nvPr/>
          </p:nvSpPr>
          <p:spPr>
            <a:xfrm>
              <a:off x="7079742" y="3408426"/>
              <a:ext cx="932815" cy="376555"/>
            </a:xfrm>
            <a:custGeom>
              <a:avLst/>
              <a:gdLst/>
              <a:ahLst/>
              <a:cxnLst/>
              <a:rect l="l" t="t" r="r" b="b"/>
              <a:pathLst>
                <a:path w="932815" h="376554">
                  <a:moveTo>
                    <a:pt x="932688" y="0"/>
                  </a:moveTo>
                  <a:lnTo>
                    <a:pt x="0" y="0"/>
                  </a:lnTo>
                  <a:lnTo>
                    <a:pt x="0" y="376428"/>
                  </a:lnTo>
                  <a:lnTo>
                    <a:pt x="932688" y="376428"/>
                  </a:lnTo>
                  <a:lnTo>
                    <a:pt x="9326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79742" y="3408426"/>
              <a:ext cx="932815" cy="376555"/>
            </a:xfrm>
            <a:custGeom>
              <a:avLst/>
              <a:gdLst/>
              <a:ahLst/>
              <a:cxnLst/>
              <a:rect l="l" t="t" r="r" b="b"/>
              <a:pathLst>
                <a:path w="932815" h="376554">
                  <a:moveTo>
                    <a:pt x="0" y="376428"/>
                  </a:moveTo>
                  <a:lnTo>
                    <a:pt x="932688" y="376428"/>
                  </a:lnTo>
                  <a:lnTo>
                    <a:pt x="932688" y="0"/>
                  </a:lnTo>
                  <a:lnTo>
                    <a:pt x="0" y="0"/>
                  </a:lnTo>
                  <a:lnTo>
                    <a:pt x="0" y="376428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7079742" y="3408426"/>
            <a:ext cx="932815" cy="37655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380"/>
              </a:spcBef>
            </a:pP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data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265669" y="2791205"/>
            <a:ext cx="4448175" cy="2204720"/>
            <a:chOff x="7265669" y="2791205"/>
            <a:chExt cx="4448175" cy="2204720"/>
          </a:xfrm>
        </p:grpSpPr>
        <p:sp>
          <p:nvSpPr>
            <p:cNvPr id="87" name="object 87"/>
            <p:cNvSpPr/>
            <p:nvPr/>
          </p:nvSpPr>
          <p:spPr>
            <a:xfrm>
              <a:off x="7265670" y="2791205"/>
              <a:ext cx="4443730" cy="2200275"/>
            </a:xfrm>
            <a:custGeom>
              <a:avLst/>
              <a:gdLst/>
              <a:ahLst/>
              <a:cxnLst/>
              <a:rect l="l" t="t" r="r" b="b"/>
              <a:pathLst>
                <a:path w="4443730" h="2200275">
                  <a:moveTo>
                    <a:pt x="274193" y="150876"/>
                  </a:moveTo>
                  <a:lnTo>
                    <a:pt x="80619" y="32473"/>
                  </a:lnTo>
                  <a:lnTo>
                    <a:pt x="85178" y="25019"/>
                  </a:lnTo>
                  <a:lnTo>
                    <a:pt x="95504" y="8128"/>
                  </a:lnTo>
                  <a:lnTo>
                    <a:pt x="0" y="0"/>
                  </a:lnTo>
                  <a:lnTo>
                    <a:pt x="50800" y="81280"/>
                  </a:lnTo>
                  <a:lnTo>
                    <a:pt x="65697" y="56896"/>
                  </a:lnTo>
                  <a:lnTo>
                    <a:pt x="259207" y="175260"/>
                  </a:lnTo>
                  <a:lnTo>
                    <a:pt x="274193" y="150876"/>
                  </a:lnTo>
                  <a:close/>
                </a:path>
                <a:path w="4443730" h="2200275">
                  <a:moveTo>
                    <a:pt x="1143000" y="1181100"/>
                  </a:moveTo>
                  <a:lnTo>
                    <a:pt x="1127607" y="1157986"/>
                  </a:lnTo>
                  <a:lnTo>
                    <a:pt x="1089914" y="1101344"/>
                  </a:lnTo>
                  <a:lnTo>
                    <a:pt x="1075702" y="1126121"/>
                  </a:lnTo>
                  <a:lnTo>
                    <a:pt x="769112" y="950722"/>
                  </a:lnTo>
                  <a:lnTo>
                    <a:pt x="754888" y="975614"/>
                  </a:lnTo>
                  <a:lnTo>
                    <a:pt x="1061491" y="1150899"/>
                  </a:lnTo>
                  <a:lnTo>
                    <a:pt x="1047242" y="1175766"/>
                  </a:lnTo>
                  <a:lnTo>
                    <a:pt x="1143000" y="1181100"/>
                  </a:lnTo>
                  <a:close/>
                </a:path>
                <a:path w="4443730" h="2200275">
                  <a:moveTo>
                    <a:pt x="4443222" y="1924050"/>
                  </a:moveTo>
                  <a:lnTo>
                    <a:pt x="2766822" y="1924050"/>
                  </a:lnTo>
                  <a:lnTo>
                    <a:pt x="2766822" y="2199894"/>
                  </a:lnTo>
                  <a:lnTo>
                    <a:pt x="4443222" y="2199894"/>
                  </a:lnTo>
                  <a:lnTo>
                    <a:pt x="4443222" y="1924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032491" y="4715255"/>
              <a:ext cx="1676400" cy="276225"/>
            </a:xfrm>
            <a:custGeom>
              <a:avLst/>
              <a:gdLst/>
              <a:ahLst/>
              <a:cxnLst/>
              <a:rect l="l" t="t" r="r" b="b"/>
              <a:pathLst>
                <a:path w="1676400" h="276225">
                  <a:moveTo>
                    <a:pt x="0" y="275844"/>
                  </a:moveTo>
                  <a:lnTo>
                    <a:pt x="1676400" y="275844"/>
                  </a:lnTo>
                  <a:lnTo>
                    <a:pt x="1676400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0033254" y="4672329"/>
            <a:ext cx="16421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transport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579429" y="1756981"/>
            <a:ext cx="1685925" cy="287020"/>
            <a:chOff x="4579429" y="1756981"/>
            <a:chExt cx="1685925" cy="287020"/>
          </a:xfrm>
        </p:grpSpPr>
        <p:sp>
          <p:nvSpPr>
            <p:cNvPr id="91" name="object 91"/>
            <p:cNvSpPr/>
            <p:nvPr/>
          </p:nvSpPr>
          <p:spPr>
            <a:xfrm>
              <a:off x="4584191" y="1761744"/>
              <a:ext cx="1676400" cy="277495"/>
            </a:xfrm>
            <a:custGeom>
              <a:avLst/>
              <a:gdLst/>
              <a:ahLst/>
              <a:cxnLst/>
              <a:rect l="l" t="t" r="r" b="b"/>
              <a:pathLst>
                <a:path w="1676400" h="277494">
                  <a:moveTo>
                    <a:pt x="1676400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1676400" y="277367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584191" y="1761744"/>
              <a:ext cx="1676400" cy="277495"/>
            </a:xfrm>
            <a:custGeom>
              <a:avLst/>
              <a:gdLst/>
              <a:ahLst/>
              <a:cxnLst/>
              <a:rect l="l" t="t" r="r" b="b"/>
              <a:pathLst>
                <a:path w="1676400" h="277494">
                  <a:moveTo>
                    <a:pt x="0" y="277367"/>
                  </a:moveTo>
                  <a:lnTo>
                    <a:pt x="1676400" y="277367"/>
                  </a:lnTo>
                  <a:lnTo>
                    <a:pt x="1676400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4567237" y="1718818"/>
            <a:ext cx="1649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transport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5944870" y="2049017"/>
            <a:ext cx="5353685" cy="2909570"/>
            <a:chOff x="5944870" y="2049017"/>
            <a:chExt cx="5353685" cy="2909570"/>
          </a:xfrm>
        </p:grpSpPr>
        <p:sp>
          <p:nvSpPr>
            <p:cNvPr id="95" name="object 95"/>
            <p:cNvSpPr/>
            <p:nvPr/>
          </p:nvSpPr>
          <p:spPr>
            <a:xfrm>
              <a:off x="11212829" y="4420361"/>
              <a:ext cx="85725" cy="363220"/>
            </a:xfrm>
            <a:custGeom>
              <a:avLst/>
              <a:gdLst/>
              <a:ahLst/>
              <a:cxnLst/>
              <a:rect l="l" t="t" r="r" b="b"/>
              <a:pathLst>
                <a:path w="85725" h="363220">
                  <a:moveTo>
                    <a:pt x="57176" y="85131"/>
                  </a:moveTo>
                  <a:lnTo>
                    <a:pt x="28609" y="86189"/>
                  </a:lnTo>
                  <a:lnTo>
                    <a:pt x="39116" y="363219"/>
                  </a:lnTo>
                  <a:lnTo>
                    <a:pt x="67564" y="362204"/>
                  </a:lnTo>
                  <a:lnTo>
                    <a:pt x="57176" y="85131"/>
                  </a:lnTo>
                  <a:close/>
                </a:path>
                <a:path w="85725" h="363220">
                  <a:moveTo>
                    <a:pt x="39624" y="0"/>
                  </a:moveTo>
                  <a:lnTo>
                    <a:pt x="0" y="87249"/>
                  </a:lnTo>
                  <a:lnTo>
                    <a:pt x="28609" y="86189"/>
                  </a:lnTo>
                  <a:lnTo>
                    <a:pt x="28067" y="71881"/>
                  </a:lnTo>
                  <a:lnTo>
                    <a:pt x="56642" y="70865"/>
                  </a:lnTo>
                  <a:lnTo>
                    <a:pt x="78482" y="70865"/>
                  </a:lnTo>
                  <a:lnTo>
                    <a:pt x="39624" y="0"/>
                  </a:lnTo>
                  <a:close/>
                </a:path>
                <a:path w="85725" h="363220">
                  <a:moveTo>
                    <a:pt x="56642" y="70865"/>
                  </a:moveTo>
                  <a:lnTo>
                    <a:pt x="28067" y="71881"/>
                  </a:lnTo>
                  <a:lnTo>
                    <a:pt x="28609" y="86189"/>
                  </a:lnTo>
                  <a:lnTo>
                    <a:pt x="57176" y="85131"/>
                  </a:lnTo>
                  <a:lnTo>
                    <a:pt x="56642" y="70865"/>
                  </a:lnTo>
                  <a:close/>
                </a:path>
                <a:path w="85725" h="363220">
                  <a:moveTo>
                    <a:pt x="78482" y="70865"/>
                  </a:moveTo>
                  <a:lnTo>
                    <a:pt x="56642" y="70865"/>
                  </a:lnTo>
                  <a:lnTo>
                    <a:pt x="57176" y="85131"/>
                  </a:lnTo>
                  <a:lnTo>
                    <a:pt x="85725" y="84074"/>
                  </a:lnTo>
                  <a:lnTo>
                    <a:pt x="78482" y="708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432804" y="2207005"/>
              <a:ext cx="1187450" cy="519430"/>
            </a:xfrm>
            <a:custGeom>
              <a:avLst/>
              <a:gdLst/>
              <a:ahLst/>
              <a:cxnLst/>
              <a:rect l="l" t="t" r="r" b="b"/>
              <a:pathLst>
                <a:path w="1187450" h="519430">
                  <a:moveTo>
                    <a:pt x="488242" y="114300"/>
                  </a:moveTo>
                  <a:lnTo>
                    <a:pt x="328041" y="114300"/>
                  </a:lnTo>
                  <a:lnTo>
                    <a:pt x="336423" y="118109"/>
                  </a:lnTo>
                  <a:lnTo>
                    <a:pt x="341756" y="125729"/>
                  </a:lnTo>
                  <a:lnTo>
                    <a:pt x="345948" y="137159"/>
                  </a:lnTo>
                  <a:lnTo>
                    <a:pt x="347091" y="156209"/>
                  </a:lnTo>
                  <a:lnTo>
                    <a:pt x="344931" y="176529"/>
                  </a:lnTo>
                  <a:lnTo>
                    <a:pt x="340741" y="194309"/>
                  </a:lnTo>
                  <a:lnTo>
                    <a:pt x="335406" y="207009"/>
                  </a:lnTo>
                  <a:lnTo>
                    <a:pt x="330073" y="213359"/>
                  </a:lnTo>
                  <a:lnTo>
                    <a:pt x="319531" y="222250"/>
                  </a:lnTo>
                  <a:lnTo>
                    <a:pt x="306831" y="233679"/>
                  </a:lnTo>
                  <a:lnTo>
                    <a:pt x="290956" y="246379"/>
                  </a:lnTo>
                  <a:lnTo>
                    <a:pt x="273050" y="259079"/>
                  </a:lnTo>
                  <a:lnTo>
                    <a:pt x="257175" y="271779"/>
                  </a:lnTo>
                  <a:lnTo>
                    <a:pt x="225425" y="293369"/>
                  </a:lnTo>
                  <a:lnTo>
                    <a:pt x="195706" y="321309"/>
                  </a:lnTo>
                  <a:lnTo>
                    <a:pt x="162941" y="363219"/>
                  </a:lnTo>
                  <a:lnTo>
                    <a:pt x="133350" y="408939"/>
                  </a:lnTo>
                  <a:lnTo>
                    <a:pt x="116331" y="445769"/>
                  </a:lnTo>
                  <a:lnTo>
                    <a:pt x="113156" y="467359"/>
                  </a:lnTo>
                  <a:lnTo>
                    <a:pt x="114300" y="485139"/>
                  </a:lnTo>
                  <a:lnTo>
                    <a:pt x="147066" y="514350"/>
                  </a:lnTo>
                  <a:lnTo>
                    <a:pt x="195706" y="519429"/>
                  </a:lnTo>
                  <a:lnTo>
                    <a:pt x="587248" y="519429"/>
                  </a:lnTo>
                  <a:lnTo>
                    <a:pt x="587248" y="462279"/>
                  </a:lnTo>
                  <a:lnTo>
                    <a:pt x="566039" y="462279"/>
                  </a:lnTo>
                  <a:lnTo>
                    <a:pt x="543814" y="459739"/>
                  </a:lnTo>
                  <a:lnTo>
                    <a:pt x="485648" y="445769"/>
                  </a:lnTo>
                  <a:lnTo>
                    <a:pt x="437006" y="422909"/>
                  </a:lnTo>
                  <a:lnTo>
                    <a:pt x="392556" y="381000"/>
                  </a:lnTo>
                  <a:lnTo>
                    <a:pt x="376681" y="341629"/>
                  </a:lnTo>
                  <a:lnTo>
                    <a:pt x="375666" y="328929"/>
                  </a:lnTo>
                  <a:lnTo>
                    <a:pt x="376681" y="314959"/>
                  </a:lnTo>
                  <a:lnTo>
                    <a:pt x="392556" y="276859"/>
                  </a:lnTo>
                  <a:lnTo>
                    <a:pt x="437006" y="234950"/>
                  </a:lnTo>
                  <a:lnTo>
                    <a:pt x="485648" y="212089"/>
                  </a:lnTo>
                  <a:lnTo>
                    <a:pt x="523748" y="201929"/>
                  </a:lnTo>
                  <a:lnTo>
                    <a:pt x="566039" y="195579"/>
                  </a:lnTo>
                  <a:lnTo>
                    <a:pt x="587248" y="195579"/>
                  </a:lnTo>
                  <a:lnTo>
                    <a:pt x="587248" y="129539"/>
                  </a:lnTo>
                  <a:lnTo>
                    <a:pt x="504698" y="129539"/>
                  </a:lnTo>
                  <a:lnTo>
                    <a:pt x="494156" y="125729"/>
                  </a:lnTo>
                  <a:lnTo>
                    <a:pt x="488823" y="116839"/>
                  </a:lnTo>
                  <a:lnTo>
                    <a:pt x="488242" y="114300"/>
                  </a:lnTo>
                  <a:close/>
                </a:path>
                <a:path w="1187450" h="519430">
                  <a:moveTo>
                    <a:pt x="652906" y="128269"/>
                  </a:moveTo>
                  <a:lnTo>
                    <a:pt x="587248" y="128269"/>
                  </a:lnTo>
                  <a:lnTo>
                    <a:pt x="587248" y="195579"/>
                  </a:lnTo>
                  <a:lnTo>
                    <a:pt x="613664" y="195579"/>
                  </a:lnTo>
                  <a:lnTo>
                    <a:pt x="654939" y="200659"/>
                  </a:lnTo>
                  <a:lnTo>
                    <a:pt x="694054" y="212089"/>
                  </a:lnTo>
                  <a:lnTo>
                    <a:pt x="743839" y="234950"/>
                  </a:lnTo>
                  <a:lnTo>
                    <a:pt x="780923" y="265429"/>
                  </a:lnTo>
                  <a:lnTo>
                    <a:pt x="802004" y="302259"/>
                  </a:lnTo>
                  <a:lnTo>
                    <a:pt x="807339" y="328929"/>
                  </a:lnTo>
                  <a:lnTo>
                    <a:pt x="805179" y="342900"/>
                  </a:lnTo>
                  <a:lnTo>
                    <a:pt x="790448" y="381000"/>
                  </a:lnTo>
                  <a:lnTo>
                    <a:pt x="758698" y="414019"/>
                  </a:lnTo>
                  <a:lnTo>
                    <a:pt x="712089" y="439419"/>
                  </a:lnTo>
                  <a:lnTo>
                    <a:pt x="675131" y="452119"/>
                  </a:lnTo>
                  <a:lnTo>
                    <a:pt x="634873" y="459739"/>
                  </a:lnTo>
                  <a:lnTo>
                    <a:pt x="613664" y="462279"/>
                  </a:lnTo>
                  <a:lnTo>
                    <a:pt x="587248" y="462279"/>
                  </a:lnTo>
                  <a:lnTo>
                    <a:pt x="587248" y="519429"/>
                  </a:lnTo>
                  <a:lnTo>
                    <a:pt x="991489" y="519429"/>
                  </a:lnTo>
                  <a:lnTo>
                    <a:pt x="1016889" y="518159"/>
                  </a:lnTo>
                  <a:lnTo>
                    <a:pt x="1054989" y="506729"/>
                  </a:lnTo>
                  <a:lnTo>
                    <a:pt x="1072896" y="467359"/>
                  </a:lnTo>
                  <a:lnTo>
                    <a:pt x="1069721" y="445769"/>
                  </a:lnTo>
                  <a:lnTo>
                    <a:pt x="1052829" y="408939"/>
                  </a:lnTo>
                  <a:lnTo>
                    <a:pt x="1024254" y="363219"/>
                  </a:lnTo>
                  <a:lnTo>
                    <a:pt x="1006221" y="341629"/>
                  </a:lnTo>
                  <a:lnTo>
                    <a:pt x="990346" y="321309"/>
                  </a:lnTo>
                  <a:lnTo>
                    <a:pt x="974471" y="304800"/>
                  </a:lnTo>
                  <a:lnTo>
                    <a:pt x="959739" y="293369"/>
                  </a:lnTo>
                  <a:lnTo>
                    <a:pt x="945896" y="283209"/>
                  </a:lnTo>
                  <a:lnTo>
                    <a:pt x="929004" y="271779"/>
                  </a:lnTo>
                  <a:lnTo>
                    <a:pt x="913129" y="259079"/>
                  </a:lnTo>
                  <a:lnTo>
                    <a:pt x="895096" y="246379"/>
                  </a:lnTo>
                  <a:lnTo>
                    <a:pt x="879348" y="233679"/>
                  </a:lnTo>
                  <a:lnTo>
                    <a:pt x="866648" y="222250"/>
                  </a:lnTo>
                  <a:lnTo>
                    <a:pt x="855979" y="213359"/>
                  </a:lnTo>
                  <a:lnTo>
                    <a:pt x="850773" y="207009"/>
                  </a:lnTo>
                  <a:lnTo>
                    <a:pt x="845439" y="194309"/>
                  </a:lnTo>
                  <a:lnTo>
                    <a:pt x="841248" y="176529"/>
                  </a:lnTo>
                  <a:lnTo>
                    <a:pt x="840104" y="156209"/>
                  </a:lnTo>
                  <a:lnTo>
                    <a:pt x="840104" y="137159"/>
                  </a:lnTo>
                  <a:lnTo>
                    <a:pt x="842221" y="129539"/>
                  </a:lnTo>
                  <a:lnTo>
                    <a:pt x="664464" y="129539"/>
                  </a:lnTo>
                  <a:lnTo>
                    <a:pt x="652906" y="128269"/>
                  </a:lnTo>
                  <a:close/>
                </a:path>
                <a:path w="1187450" h="519430">
                  <a:moveTo>
                    <a:pt x="726948" y="2539"/>
                  </a:moveTo>
                  <a:lnTo>
                    <a:pt x="461391" y="2539"/>
                  </a:lnTo>
                  <a:lnTo>
                    <a:pt x="430656" y="5079"/>
                  </a:lnTo>
                  <a:lnTo>
                    <a:pt x="399923" y="6350"/>
                  </a:lnTo>
                  <a:lnTo>
                    <a:pt x="344931" y="11429"/>
                  </a:lnTo>
                  <a:lnTo>
                    <a:pt x="290956" y="19050"/>
                  </a:lnTo>
                  <a:lnTo>
                    <a:pt x="214756" y="33019"/>
                  </a:lnTo>
                  <a:lnTo>
                    <a:pt x="166116" y="44450"/>
                  </a:lnTo>
                  <a:lnTo>
                    <a:pt x="99441" y="67309"/>
                  </a:lnTo>
                  <a:lnTo>
                    <a:pt x="41275" y="104139"/>
                  </a:lnTo>
                  <a:lnTo>
                    <a:pt x="11684" y="143509"/>
                  </a:lnTo>
                  <a:lnTo>
                    <a:pt x="0" y="193039"/>
                  </a:lnTo>
                  <a:lnTo>
                    <a:pt x="1016" y="204469"/>
                  </a:lnTo>
                  <a:lnTo>
                    <a:pt x="6350" y="214629"/>
                  </a:lnTo>
                  <a:lnTo>
                    <a:pt x="11684" y="223519"/>
                  </a:lnTo>
                  <a:lnTo>
                    <a:pt x="21209" y="228600"/>
                  </a:lnTo>
                  <a:lnTo>
                    <a:pt x="31750" y="234950"/>
                  </a:lnTo>
                  <a:lnTo>
                    <a:pt x="45466" y="237489"/>
                  </a:lnTo>
                  <a:lnTo>
                    <a:pt x="60325" y="240029"/>
                  </a:lnTo>
                  <a:lnTo>
                    <a:pt x="77216" y="241300"/>
                  </a:lnTo>
                  <a:lnTo>
                    <a:pt x="91059" y="242569"/>
                  </a:lnTo>
                  <a:lnTo>
                    <a:pt x="104775" y="242569"/>
                  </a:lnTo>
                  <a:lnTo>
                    <a:pt x="163956" y="237489"/>
                  </a:lnTo>
                  <a:lnTo>
                    <a:pt x="177800" y="234950"/>
                  </a:lnTo>
                  <a:lnTo>
                    <a:pt x="193675" y="232409"/>
                  </a:lnTo>
                  <a:lnTo>
                    <a:pt x="206375" y="228600"/>
                  </a:lnTo>
                  <a:lnTo>
                    <a:pt x="220091" y="226059"/>
                  </a:lnTo>
                  <a:lnTo>
                    <a:pt x="232791" y="223519"/>
                  </a:lnTo>
                  <a:lnTo>
                    <a:pt x="244475" y="219709"/>
                  </a:lnTo>
                  <a:lnTo>
                    <a:pt x="255016" y="215900"/>
                  </a:lnTo>
                  <a:lnTo>
                    <a:pt x="264541" y="213359"/>
                  </a:lnTo>
                  <a:lnTo>
                    <a:pt x="280416" y="207009"/>
                  </a:lnTo>
                  <a:lnTo>
                    <a:pt x="292100" y="200659"/>
                  </a:lnTo>
                  <a:lnTo>
                    <a:pt x="302641" y="195579"/>
                  </a:lnTo>
                  <a:lnTo>
                    <a:pt x="311023" y="189229"/>
                  </a:lnTo>
                  <a:lnTo>
                    <a:pt x="317373" y="184150"/>
                  </a:lnTo>
                  <a:lnTo>
                    <a:pt x="321691" y="177800"/>
                  </a:lnTo>
                  <a:lnTo>
                    <a:pt x="325881" y="172719"/>
                  </a:lnTo>
                  <a:lnTo>
                    <a:pt x="326898" y="167639"/>
                  </a:lnTo>
                  <a:lnTo>
                    <a:pt x="325881" y="162559"/>
                  </a:lnTo>
                  <a:lnTo>
                    <a:pt x="319531" y="149859"/>
                  </a:lnTo>
                  <a:lnTo>
                    <a:pt x="314198" y="135889"/>
                  </a:lnTo>
                  <a:lnTo>
                    <a:pt x="311023" y="123189"/>
                  </a:lnTo>
                  <a:lnTo>
                    <a:pt x="317373" y="114300"/>
                  </a:lnTo>
                  <a:lnTo>
                    <a:pt x="488242" y="114300"/>
                  </a:lnTo>
                  <a:lnTo>
                    <a:pt x="486791" y="107950"/>
                  </a:lnTo>
                  <a:lnTo>
                    <a:pt x="491998" y="104139"/>
                  </a:lnTo>
                  <a:lnTo>
                    <a:pt x="498348" y="102869"/>
                  </a:lnTo>
                  <a:lnTo>
                    <a:pt x="1143211" y="102869"/>
                  </a:lnTo>
                  <a:lnTo>
                    <a:pt x="1119504" y="85089"/>
                  </a:lnTo>
                  <a:lnTo>
                    <a:pt x="1043304" y="52069"/>
                  </a:lnTo>
                  <a:lnTo>
                    <a:pt x="995679" y="38100"/>
                  </a:lnTo>
                  <a:lnTo>
                    <a:pt x="920496" y="22859"/>
                  </a:lnTo>
                  <a:lnTo>
                    <a:pt x="842264" y="11429"/>
                  </a:lnTo>
                  <a:lnTo>
                    <a:pt x="787273" y="6350"/>
                  </a:lnTo>
                  <a:lnTo>
                    <a:pt x="756539" y="5079"/>
                  </a:lnTo>
                  <a:lnTo>
                    <a:pt x="726948" y="2539"/>
                  </a:lnTo>
                  <a:close/>
                </a:path>
                <a:path w="1187450" h="519430">
                  <a:moveTo>
                    <a:pt x="1154429" y="114300"/>
                  </a:moveTo>
                  <a:lnTo>
                    <a:pt x="868679" y="114300"/>
                  </a:lnTo>
                  <a:lnTo>
                    <a:pt x="875029" y="123189"/>
                  </a:lnTo>
                  <a:lnTo>
                    <a:pt x="871854" y="135889"/>
                  </a:lnTo>
                  <a:lnTo>
                    <a:pt x="866648" y="149859"/>
                  </a:lnTo>
                  <a:lnTo>
                    <a:pt x="860298" y="162559"/>
                  </a:lnTo>
                  <a:lnTo>
                    <a:pt x="859154" y="167639"/>
                  </a:lnTo>
                  <a:lnTo>
                    <a:pt x="860298" y="172719"/>
                  </a:lnTo>
                  <a:lnTo>
                    <a:pt x="864489" y="177800"/>
                  </a:lnTo>
                  <a:lnTo>
                    <a:pt x="868679" y="184150"/>
                  </a:lnTo>
                  <a:lnTo>
                    <a:pt x="875029" y="189229"/>
                  </a:lnTo>
                  <a:lnTo>
                    <a:pt x="882523" y="195579"/>
                  </a:lnTo>
                  <a:lnTo>
                    <a:pt x="894079" y="200659"/>
                  </a:lnTo>
                  <a:lnTo>
                    <a:pt x="905764" y="207009"/>
                  </a:lnTo>
                  <a:lnTo>
                    <a:pt x="913129" y="209550"/>
                  </a:lnTo>
                  <a:lnTo>
                    <a:pt x="920496" y="213359"/>
                  </a:lnTo>
                  <a:lnTo>
                    <a:pt x="930021" y="215900"/>
                  </a:lnTo>
                  <a:lnTo>
                    <a:pt x="953389" y="223519"/>
                  </a:lnTo>
                  <a:lnTo>
                    <a:pt x="978789" y="228600"/>
                  </a:lnTo>
                  <a:lnTo>
                    <a:pt x="993521" y="232409"/>
                  </a:lnTo>
                  <a:lnTo>
                    <a:pt x="1007364" y="234950"/>
                  </a:lnTo>
                  <a:lnTo>
                    <a:pt x="1022096" y="237489"/>
                  </a:lnTo>
                  <a:lnTo>
                    <a:pt x="1067689" y="241300"/>
                  </a:lnTo>
                  <a:lnTo>
                    <a:pt x="1081404" y="242569"/>
                  </a:lnTo>
                  <a:lnTo>
                    <a:pt x="1096137" y="242569"/>
                  </a:lnTo>
                  <a:lnTo>
                    <a:pt x="1108837" y="241300"/>
                  </a:lnTo>
                  <a:lnTo>
                    <a:pt x="1125854" y="240029"/>
                  </a:lnTo>
                  <a:lnTo>
                    <a:pt x="1165987" y="228600"/>
                  </a:lnTo>
                  <a:lnTo>
                    <a:pt x="1187196" y="193039"/>
                  </a:lnTo>
                  <a:lnTo>
                    <a:pt x="1186179" y="177800"/>
                  </a:lnTo>
                  <a:lnTo>
                    <a:pt x="1183004" y="161289"/>
                  </a:lnTo>
                  <a:lnTo>
                    <a:pt x="1175512" y="143509"/>
                  </a:lnTo>
                  <a:lnTo>
                    <a:pt x="1163954" y="124459"/>
                  </a:lnTo>
                  <a:lnTo>
                    <a:pt x="1154429" y="114300"/>
                  </a:lnTo>
                  <a:close/>
                </a:path>
                <a:path w="1187450" h="519430">
                  <a:moveTo>
                    <a:pt x="587248" y="128269"/>
                  </a:moveTo>
                  <a:lnTo>
                    <a:pt x="532256" y="128269"/>
                  </a:lnTo>
                  <a:lnTo>
                    <a:pt x="521589" y="129539"/>
                  </a:lnTo>
                  <a:lnTo>
                    <a:pt x="587248" y="129539"/>
                  </a:lnTo>
                  <a:lnTo>
                    <a:pt x="587248" y="128269"/>
                  </a:lnTo>
                  <a:close/>
                </a:path>
                <a:path w="1187450" h="519430">
                  <a:moveTo>
                    <a:pt x="1143211" y="102869"/>
                  </a:moveTo>
                  <a:lnTo>
                    <a:pt x="688848" y="102869"/>
                  </a:lnTo>
                  <a:lnTo>
                    <a:pt x="695198" y="104139"/>
                  </a:lnTo>
                  <a:lnTo>
                    <a:pt x="700404" y="107950"/>
                  </a:lnTo>
                  <a:lnTo>
                    <a:pt x="700404" y="116839"/>
                  </a:lnTo>
                  <a:lnTo>
                    <a:pt x="693039" y="125729"/>
                  </a:lnTo>
                  <a:lnTo>
                    <a:pt x="682498" y="129539"/>
                  </a:lnTo>
                  <a:lnTo>
                    <a:pt x="842221" y="129539"/>
                  </a:lnTo>
                  <a:lnTo>
                    <a:pt x="843279" y="125729"/>
                  </a:lnTo>
                  <a:lnTo>
                    <a:pt x="849629" y="118109"/>
                  </a:lnTo>
                  <a:lnTo>
                    <a:pt x="858139" y="114300"/>
                  </a:lnTo>
                  <a:lnTo>
                    <a:pt x="1154429" y="114300"/>
                  </a:lnTo>
                  <a:lnTo>
                    <a:pt x="1144904" y="104139"/>
                  </a:lnTo>
                  <a:lnTo>
                    <a:pt x="1143211" y="102869"/>
                  </a:lnTo>
                  <a:close/>
                </a:path>
                <a:path w="1187450" h="519430">
                  <a:moveTo>
                    <a:pt x="643381" y="102869"/>
                  </a:moveTo>
                  <a:lnTo>
                    <a:pt x="543814" y="102869"/>
                  </a:lnTo>
                  <a:lnTo>
                    <a:pt x="560831" y="104139"/>
                  </a:lnTo>
                  <a:lnTo>
                    <a:pt x="627506" y="104139"/>
                  </a:lnTo>
                  <a:lnTo>
                    <a:pt x="643381" y="102869"/>
                  </a:lnTo>
                  <a:close/>
                </a:path>
                <a:path w="1187450" h="519430">
                  <a:moveTo>
                    <a:pt x="628523" y="0"/>
                  </a:moveTo>
                  <a:lnTo>
                    <a:pt x="558673" y="0"/>
                  </a:lnTo>
                  <a:lnTo>
                    <a:pt x="491998" y="2539"/>
                  </a:lnTo>
                  <a:lnTo>
                    <a:pt x="695198" y="2539"/>
                  </a:lnTo>
                  <a:lnTo>
                    <a:pt x="6285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944870" y="2049017"/>
              <a:ext cx="5156835" cy="2909570"/>
            </a:xfrm>
            <a:custGeom>
              <a:avLst/>
              <a:gdLst/>
              <a:ahLst/>
              <a:cxnLst/>
              <a:rect l="l" t="t" r="r" b="b"/>
              <a:pathLst>
                <a:path w="5156834" h="2909570">
                  <a:moveTo>
                    <a:pt x="76023" y="112903"/>
                  </a:moveTo>
                  <a:lnTo>
                    <a:pt x="38027" y="115315"/>
                  </a:lnTo>
                  <a:lnTo>
                    <a:pt x="43433" y="201295"/>
                  </a:lnTo>
                  <a:lnTo>
                    <a:pt x="43941" y="207899"/>
                  </a:lnTo>
                  <a:lnTo>
                    <a:pt x="47751" y="213741"/>
                  </a:lnTo>
                  <a:lnTo>
                    <a:pt x="53593" y="216916"/>
                  </a:lnTo>
                  <a:lnTo>
                    <a:pt x="5138674" y="2909443"/>
                  </a:lnTo>
                  <a:lnTo>
                    <a:pt x="5156454" y="2875661"/>
                  </a:lnTo>
                  <a:lnTo>
                    <a:pt x="100877" y="198882"/>
                  </a:lnTo>
                  <a:lnTo>
                    <a:pt x="81533" y="198882"/>
                  </a:lnTo>
                  <a:lnTo>
                    <a:pt x="71374" y="183261"/>
                  </a:lnTo>
                  <a:lnTo>
                    <a:pt x="80532" y="183261"/>
                  </a:lnTo>
                  <a:lnTo>
                    <a:pt x="76023" y="112903"/>
                  </a:lnTo>
                  <a:close/>
                </a:path>
                <a:path w="5156834" h="2909570">
                  <a:moveTo>
                    <a:pt x="71374" y="183261"/>
                  </a:moveTo>
                  <a:lnTo>
                    <a:pt x="81533" y="198882"/>
                  </a:lnTo>
                  <a:lnTo>
                    <a:pt x="80854" y="188280"/>
                  </a:lnTo>
                  <a:lnTo>
                    <a:pt x="71374" y="183261"/>
                  </a:lnTo>
                  <a:close/>
                </a:path>
                <a:path w="5156834" h="2909570">
                  <a:moveTo>
                    <a:pt x="80854" y="188280"/>
                  </a:moveTo>
                  <a:lnTo>
                    <a:pt x="81533" y="198882"/>
                  </a:lnTo>
                  <a:lnTo>
                    <a:pt x="100877" y="198882"/>
                  </a:lnTo>
                  <a:lnTo>
                    <a:pt x="80854" y="188280"/>
                  </a:lnTo>
                  <a:close/>
                </a:path>
                <a:path w="5156834" h="2909570">
                  <a:moveTo>
                    <a:pt x="80532" y="183261"/>
                  </a:moveTo>
                  <a:lnTo>
                    <a:pt x="71374" y="183261"/>
                  </a:lnTo>
                  <a:lnTo>
                    <a:pt x="80854" y="188280"/>
                  </a:lnTo>
                  <a:lnTo>
                    <a:pt x="80532" y="183261"/>
                  </a:lnTo>
                  <a:close/>
                </a:path>
                <a:path w="5156834" h="2909570">
                  <a:moveTo>
                    <a:pt x="49783" y="0"/>
                  </a:moveTo>
                  <a:lnTo>
                    <a:pt x="0" y="117729"/>
                  </a:lnTo>
                  <a:lnTo>
                    <a:pt x="38027" y="115315"/>
                  </a:lnTo>
                  <a:lnTo>
                    <a:pt x="36829" y="96266"/>
                  </a:lnTo>
                  <a:lnTo>
                    <a:pt x="74802" y="93853"/>
                  </a:lnTo>
                  <a:lnTo>
                    <a:pt x="104369" y="93853"/>
                  </a:lnTo>
                  <a:lnTo>
                    <a:pt x="49783" y="0"/>
                  </a:lnTo>
                  <a:close/>
                </a:path>
                <a:path w="5156834" h="2909570">
                  <a:moveTo>
                    <a:pt x="74802" y="93853"/>
                  </a:moveTo>
                  <a:lnTo>
                    <a:pt x="36829" y="96266"/>
                  </a:lnTo>
                  <a:lnTo>
                    <a:pt x="38027" y="115315"/>
                  </a:lnTo>
                  <a:lnTo>
                    <a:pt x="76023" y="112903"/>
                  </a:lnTo>
                  <a:lnTo>
                    <a:pt x="74802" y="93853"/>
                  </a:lnTo>
                  <a:close/>
                </a:path>
                <a:path w="5156834" h="2909570">
                  <a:moveTo>
                    <a:pt x="104369" y="93853"/>
                  </a:moveTo>
                  <a:lnTo>
                    <a:pt x="74802" y="93853"/>
                  </a:lnTo>
                  <a:lnTo>
                    <a:pt x="76023" y="112903"/>
                  </a:lnTo>
                  <a:lnTo>
                    <a:pt x="114045" y="110490"/>
                  </a:lnTo>
                  <a:lnTo>
                    <a:pt x="104369" y="9385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561326" y="2836925"/>
              <a:ext cx="934719" cy="376555"/>
            </a:xfrm>
            <a:custGeom>
              <a:avLst/>
              <a:gdLst/>
              <a:ahLst/>
              <a:cxnLst/>
              <a:rect l="l" t="t" r="r" b="b"/>
              <a:pathLst>
                <a:path w="934720" h="376555">
                  <a:moveTo>
                    <a:pt x="934212" y="0"/>
                  </a:moveTo>
                  <a:lnTo>
                    <a:pt x="0" y="0"/>
                  </a:lnTo>
                  <a:lnTo>
                    <a:pt x="0" y="376427"/>
                  </a:lnTo>
                  <a:lnTo>
                    <a:pt x="934212" y="376427"/>
                  </a:lnTo>
                  <a:lnTo>
                    <a:pt x="934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561326" y="2836925"/>
              <a:ext cx="934719" cy="376555"/>
            </a:xfrm>
            <a:custGeom>
              <a:avLst/>
              <a:gdLst/>
              <a:ahLst/>
              <a:cxnLst/>
              <a:rect l="l" t="t" r="r" b="b"/>
              <a:pathLst>
                <a:path w="934720" h="376555">
                  <a:moveTo>
                    <a:pt x="0" y="376427"/>
                  </a:moveTo>
                  <a:lnTo>
                    <a:pt x="934212" y="376427"/>
                  </a:lnTo>
                  <a:lnTo>
                    <a:pt x="934212" y="0"/>
                  </a:lnTo>
                  <a:lnTo>
                    <a:pt x="0" y="0"/>
                  </a:lnTo>
                  <a:lnTo>
                    <a:pt x="0" y="376427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7561326" y="2836926"/>
            <a:ext cx="934719" cy="37655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380"/>
              </a:spcBef>
            </a:pP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ack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458711" y="3912108"/>
            <a:ext cx="1187450" cy="518159"/>
          </a:xfrm>
          <a:custGeom>
            <a:avLst/>
            <a:gdLst/>
            <a:ahLst/>
            <a:cxnLst/>
            <a:rect l="l" t="t" r="r" b="b"/>
            <a:pathLst>
              <a:path w="1187450" h="518160">
                <a:moveTo>
                  <a:pt x="488242" y="114299"/>
                </a:moveTo>
                <a:lnTo>
                  <a:pt x="328040" y="114299"/>
                </a:lnTo>
                <a:lnTo>
                  <a:pt x="336422" y="118109"/>
                </a:lnTo>
                <a:lnTo>
                  <a:pt x="341757" y="125729"/>
                </a:lnTo>
                <a:lnTo>
                  <a:pt x="345947" y="137159"/>
                </a:lnTo>
                <a:lnTo>
                  <a:pt x="347090" y="156209"/>
                </a:lnTo>
                <a:lnTo>
                  <a:pt x="344932" y="176529"/>
                </a:lnTo>
                <a:lnTo>
                  <a:pt x="330072" y="212089"/>
                </a:lnTo>
                <a:lnTo>
                  <a:pt x="290957" y="245109"/>
                </a:lnTo>
                <a:lnTo>
                  <a:pt x="273049" y="259079"/>
                </a:lnTo>
                <a:lnTo>
                  <a:pt x="257174" y="271779"/>
                </a:lnTo>
                <a:lnTo>
                  <a:pt x="240157" y="283209"/>
                </a:lnTo>
                <a:lnTo>
                  <a:pt x="225424" y="292099"/>
                </a:lnTo>
                <a:lnTo>
                  <a:pt x="211582" y="303529"/>
                </a:lnTo>
                <a:lnTo>
                  <a:pt x="195707" y="321309"/>
                </a:lnTo>
                <a:lnTo>
                  <a:pt x="179832" y="340359"/>
                </a:lnTo>
                <a:lnTo>
                  <a:pt x="146049" y="386079"/>
                </a:lnTo>
                <a:lnTo>
                  <a:pt x="133349" y="408939"/>
                </a:lnTo>
                <a:lnTo>
                  <a:pt x="122682" y="427989"/>
                </a:lnTo>
                <a:lnTo>
                  <a:pt x="116332" y="444499"/>
                </a:lnTo>
                <a:lnTo>
                  <a:pt x="113157" y="466089"/>
                </a:lnTo>
                <a:lnTo>
                  <a:pt x="114299" y="483869"/>
                </a:lnTo>
                <a:lnTo>
                  <a:pt x="147065" y="513079"/>
                </a:lnTo>
                <a:lnTo>
                  <a:pt x="195707" y="518159"/>
                </a:lnTo>
                <a:lnTo>
                  <a:pt x="587247" y="518159"/>
                </a:lnTo>
                <a:lnTo>
                  <a:pt x="587247" y="461009"/>
                </a:lnTo>
                <a:lnTo>
                  <a:pt x="566038" y="461009"/>
                </a:lnTo>
                <a:lnTo>
                  <a:pt x="543813" y="458469"/>
                </a:lnTo>
                <a:lnTo>
                  <a:pt x="523747" y="454659"/>
                </a:lnTo>
                <a:lnTo>
                  <a:pt x="504697" y="449579"/>
                </a:lnTo>
                <a:lnTo>
                  <a:pt x="485647" y="445769"/>
                </a:lnTo>
                <a:lnTo>
                  <a:pt x="469772" y="438149"/>
                </a:lnTo>
                <a:lnTo>
                  <a:pt x="452882" y="430529"/>
                </a:lnTo>
                <a:lnTo>
                  <a:pt x="437007" y="421639"/>
                </a:lnTo>
                <a:lnTo>
                  <a:pt x="392557" y="379729"/>
                </a:lnTo>
                <a:lnTo>
                  <a:pt x="376682" y="341629"/>
                </a:lnTo>
                <a:lnTo>
                  <a:pt x="375665" y="327659"/>
                </a:lnTo>
                <a:lnTo>
                  <a:pt x="376682" y="314959"/>
                </a:lnTo>
                <a:lnTo>
                  <a:pt x="392557" y="276859"/>
                </a:lnTo>
                <a:lnTo>
                  <a:pt x="437007" y="234949"/>
                </a:lnTo>
                <a:lnTo>
                  <a:pt x="469772" y="218439"/>
                </a:lnTo>
                <a:lnTo>
                  <a:pt x="485647" y="210819"/>
                </a:lnTo>
                <a:lnTo>
                  <a:pt x="523747" y="200659"/>
                </a:lnTo>
                <a:lnTo>
                  <a:pt x="543813" y="198119"/>
                </a:lnTo>
                <a:lnTo>
                  <a:pt x="566038" y="195579"/>
                </a:lnTo>
                <a:lnTo>
                  <a:pt x="587247" y="195579"/>
                </a:lnTo>
                <a:lnTo>
                  <a:pt x="587247" y="129539"/>
                </a:lnTo>
                <a:lnTo>
                  <a:pt x="504697" y="129539"/>
                </a:lnTo>
                <a:lnTo>
                  <a:pt x="494157" y="125729"/>
                </a:lnTo>
                <a:lnTo>
                  <a:pt x="488822" y="116839"/>
                </a:lnTo>
                <a:lnTo>
                  <a:pt x="488242" y="114299"/>
                </a:lnTo>
                <a:close/>
              </a:path>
              <a:path w="1187450" h="518160">
                <a:moveTo>
                  <a:pt x="652907" y="128269"/>
                </a:moveTo>
                <a:lnTo>
                  <a:pt x="587247" y="128269"/>
                </a:lnTo>
                <a:lnTo>
                  <a:pt x="587247" y="195579"/>
                </a:lnTo>
                <a:lnTo>
                  <a:pt x="613663" y="195579"/>
                </a:lnTo>
                <a:lnTo>
                  <a:pt x="654938" y="200659"/>
                </a:lnTo>
                <a:lnTo>
                  <a:pt x="694055" y="210819"/>
                </a:lnTo>
                <a:lnTo>
                  <a:pt x="743838" y="233679"/>
                </a:lnTo>
                <a:lnTo>
                  <a:pt x="780922" y="264159"/>
                </a:lnTo>
                <a:lnTo>
                  <a:pt x="802005" y="302259"/>
                </a:lnTo>
                <a:lnTo>
                  <a:pt x="807338" y="327659"/>
                </a:lnTo>
                <a:lnTo>
                  <a:pt x="805180" y="342899"/>
                </a:lnTo>
                <a:lnTo>
                  <a:pt x="790447" y="379729"/>
                </a:lnTo>
                <a:lnTo>
                  <a:pt x="758697" y="412749"/>
                </a:lnTo>
                <a:lnTo>
                  <a:pt x="712088" y="438149"/>
                </a:lnTo>
                <a:lnTo>
                  <a:pt x="675132" y="450849"/>
                </a:lnTo>
                <a:lnTo>
                  <a:pt x="613663" y="461009"/>
                </a:lnTo>
                <a:lnTo>
                  <a:pt x="587247" y="461009"/>
                </a:lnTo>
                <a:lnTo>
                  <a:pt x="587247" y="518159"/>
                </a:lnTo>
                <a:lnTo>
                  <a:pt x="991488" y="518159"/>
                </a:lnTo>
                <a:lnTo>
                  <a:pt x="1016888" y="516889"/>
                </a:lnTo>
                <a:lnTo>
                  <a:pt x="1054989" y="505459"/>
                </a:lnTo>
                <a:lnTo>
                  <a:pt x="1072895" y="466089"/>
                </a:lnTo>
                <a:lnTo>
                  <a:pt x="1069720" y="444499"/>
                </a:lnTo>
                <a:lnTo>
                  <a:pt x="1040130" y="386079"/>
                </a:lnTo>
                <a:lnTo>
                  <a:pt x="1006220" y="340359"/>
                </a:lnTo>
                <a:lnTo>
                  <a:pt x="974470" y="303529"/>
                </a:lnTo>
                <a:lnTo>
                  <a:pt x="945895" y="283209"/>
                </a:lnTo>
                <a:lnTo>
                  <a:pt x="929005" y="271779"/>
                </a:lnTo>
                <a:lnTo>
                  <a:pt x="913130" y="259079"/>
                </a:lnTo>
                <a:lnTo>
                  <a:pt x="895095" y="245109"/>
                </a:lnTo>
                <a:lnTo>
                  <a:pt x="866647" y="222249"/>
                </a:lnTo>
                <a:lnTo>
                  <a:pt x="841247" y="176529"/>
                </a:lnTo>
                <a:lnTo>
                  <a:pt x="840105" y="156209"/>
                </a:lnTo>
                <a:lnTo>
                  <a:pt x="840105" y="137159"/>
                </a:lnTo>
                <a:lnTo>
                  <a:pt x="842221" y="129539"/>
                </a:lnTo>
                <a:lnTo>
                  <a:pt x="664463" y="129539"/>
                </a:lnTo>
                <a:lnTo>
                  <a:pt x="652907" y="128269"/>
                </a:lnTo>
                <a:close/>
              </a:path>
              <a:path w="1187450" h="518160">
                <a:moveTo>
                  <a:pt x="726947" y="2539"/>
                </a:moveTo>
                <a:lnTo>
                  <a:pt x="461390" y="2539"/>
                </a:lnTo>
                <a:lnTo>
                  <a:pt x="430657" y="5079"/>
                </a:lnTo>
                <a:lnTo>
                  <a:pt x="399922" y="6350"/>
                </a:lnTo>
                <a:lnTo>
                  <a:pt x="344932" y="11429"/>
                </a:lnTo>
                <a:lnTo>
                  <a:pt x="290957" y="19050"/>
                </a:lnTo>
                <a:lnTo>
                  <a:pt x="214757" y="33019"/>
                </a:lnTo>
                <a:lnTo>
                  <a:pt x="166115" y="44450"/>
                </a:lnTo>
                <a:lnTo>
                  <a:pt x="99440" y="67309"/>
                </a:lnTo>
                <a:lnTo>
                  <a:pt x="41275" y="104139"/>
                </a:lnTo>
                <a:lnTo>
                  <a:pt x="11684" y="142239"/>
                </a:lnTo>
                <a:lnTo>
                  <a:pt x="0" y="193039"/>
                </a:lnTo>
                <a:lnTo>
                  <a:pt x="1015" y="204469"/>
                </a:lnTo>
                <a:lnTo>
                  <a:pt x="31750" y="233679"/>
                </a:lnTo>
                <a:lnTo>
                  <a:pt x="45465" y="236219"/>
                </a:lnTo>
                <a:lnTo>
                  <a:pt x="60324" y="240029"/>
                </a:lnTo>
                <a:lnTo>
                  <a:pt x="77215" y="241299"/>
                </a:lnTo>
                <a:lnTo>
                  <a:pt x="91059" y="242569"/>
                </a:lnTo>
                <a:lnTo>
                  <a:pt x="104774" y="242569"/>
                </a:lnTo>
                <a:lnTo>
                  <a:pt x="150240" y="238759"/>
                </a:lnTo>
                <a:lnTo>
                  <a:pt x="177799" y="233679"/>
                </a:lnTo>
                <a:lnTo>
                  <a:pt x="193674" y="232409"/>
                </a:lnTo>
                <a:lnTo>
                  <a:pt x="206374" y="228599"/>
                </a:lnTo>
                <a:lnTo>
                  <a:pt x="220090" y="226059"/>
                </a:lnTo>
                <a:lnTo>
                  <a:pt x="232790" y="223519"/>
                </a:lnTo>
                <a:lnTo>
                  <a:pt x="244474" y="219709"/>
                </a:lnTo>
                <a:lnTo>
                  <a:pt x="255015" y="215899"/>
                </a:lnTo>
                <a:lnTo>
                  <a:pt x="264540" y="213359"/>
                </a:lnTo>
                <a:lnTo>
                  <a:pt x="280415" y="207009"/>
                </a:lnTo>
                <a:lnTo>
                  <a:pt x="292099" y="200659"/>
                </a:lnTo>
                <a:lnTo>
                  <a:pt x="302640" y="195579"/>
                </a:lnTo>
                <a:lnTo>
                  <a:pt x="326897" y="166369"/>
                </a:lnTo>
                <a:lnTo>
                  <a:pt x="325882" y="161289"/>
                </a:lnTo>
                <a:lnTo>
                  <a:pt x="319532" y="149859"/>
                </a:lnTo>
                <a:lnTo>
                  <a:pt x="314197" y="135889"/>
                </a:lnTo>
                <a:lnTo>
                  <a:pt x="311022" y="123189"/>
                </a:lnTo>
                <a:lnTo>
                  <a:pt x="317372" y="114299"/>
                </a:lnTo>
                <a:lnTo>
                  <a:pt x="488242" y="114299"/>
                </a:lnTo>
                <a:lnTo>
                  <a:pt x="486790" y="107950"/>
                </a:lnTo>
                <a:lnTo>
                  <a:pt x="491997" y="104139"/>
                </a:lnTo>
                <a:lnTo>
                  <a:pt x="498347" y="102869"/>
                </a:lnTo>
                <a:lnTo>
                  <a:pt x="1143211" y="102869"/>
                </a:lnTo>
                <a:lnTo>
                  <a:pt x="1119505" y="85089"/>
                </a:lnTo>
                <a:lnTo>
                  <a:pt x="1043305" y="52069"/>
                </a:lnTo>
                <a:lnTo>
                  <a:pt x="995680" y="38100"/>
                </a:lnTo>
                <a:lnTo>
                  <a:pt x="920495" y="22859"/>
                </a:lnTo>
                <a:lnTo>
                  <a:pt x="842263" y="11429"/>
                </a:lnTo>
                <a:lnTo>
                  <a:pt x="787272" y="6350"/>
                </a:lnTo>
                <a:lnTo>
                  <a:pt x="756538" y="5079"/>
                </a:lnTo>
                <a:lnTo>
                  <a:pt x="726947" y="2539"/>
                </a:lnTo>
                <a:close/>
              </a:path>
              <a:path w="1187450" h="518160">
                <a:moveTo>
                  <a:pt x="1155064" y="114299"/>
                </a:moveTo>
                <a:lnTo>
                  <a:pt x="868680" y="114299"/>
                </a:lnTo>
                <a:lnTo>
                  <a:pt x="875030" y="123189"/>
                </a:lnTo>
                <a:lnTo>
                  <a:pt x="871855" y="135889"/>
                </a:lnTo>
                <a:lnTo>
                  <a:pt x="866647" y="149859"/>
                </a:lnTo>
                <a:lnTo>
                  <a:pt x="860297" y="161289"/>
                </a:lnTo>
                <a:lnTo>
                  <a:pt x="859155" y="166369"/>
                </a:lnTo>
                <a:lnTo>
                  <a:pt x="894080" y="200659"/>
                </a:lnTo>
                <a:lnTo>
                  <a:pt x="905763" y="207009"/>
                </a:lnTo>
                <a:lnTo>
                  <a:pt x="913130" y="209549"/>
                </a:lnTo>
                <a:lnTo>
                  <a:pt x="920495" y="213359"/>
                </a:lnTo>
                <a:lnTo>
                  <a:pt x="930020" y="215899"/>
                </a:lnTo>
                <a:lnTo>
                  <a:pt x="953388" y="223519"/>
                </a:lnTo>
                <a:lnTo>
                  <a:pt x="978788" y="228599"/>
                </a:lnTo>
                <a:lnTo>
                  <a:pt x="993520" y="232409"/>
                </a:lnTo>
                <a:lnTo>
                  <a:pt x="1007363" y="233679"/>
                </a:lnTo>
                <a:lnTo>
                  <a:pt x="1036955" y="238759"/>
                </a:lnTo>
                <a:lnTo>
                  <a:pt x="1081405" y="242569"/>
                </a:lnTo>
                <a:lnTo>
                  <a:pt x="1096137" y="242569"/>
                </a:lnTo>
                <a:lnTo>
                  <a:pt x="1108837" y="241299"/>
                </a:lnTo>
                <a:lnTo>
                  <a:pt x="1125855" y="240029"/>
                </a:lnTo>
                <a:lnTo>
                  <a:pt x="1140587" y="236219"/>
                </a:lnTo>
                <a:lnTo>
                  <a:pt x="1154430" y="233679"/>
                </a:lnTo>
                <a:lnTo>
                  <a:pt x="1165987" y="228599"/>
                </a:lnTo>
                <a:lnTo>
                  <a:pt x="1174495" y="223519"/>
                </a:lnTo>
                <a:lnTo>
                  <a:pt x="1180845" y="214629"/>
                </a:lnTo>
                <a:lnTo>
                  <a:pt x="1186180" y="204469"/>
                </a:lnTo>
                <a:lnTo>
                  <a:pt x="1187195" y="193039"/>
                </a:lnTo>
                <a:lnTo>
                  <a:pt x="1186180" y="177799"/>
                </a:lnTo>
                <a:lnTo>
                  <a:pt x="1183005" y="161289"/>
                </a:lnTo>
                <a:lnTo>
                  <a:pt x="1175512" y="142239"/>
                </a:lnTo>
                <a:lnTo>
                  <a:pt x="1163955" y="123189"/>
                </a:lnTo>
                <a:lnTo>
                  <a:pt x="1155064" y="114299"/>
                </a:lnTo>
                <a:close/>
              </a:path>
              <a:path w="1187450" h="518160">
                <a:moveTo>
                  <a:pt x="587247" y="128269"/>
                </a:moveTo>
                <a:lnTo>
                  <a:pt x="532257" y="128269"/>
                </a:lnTo>
                <a:lnTo>
                  <a:pt x="521588" y="129539"/>
                </a:lnTo>
                <a:lnTo>
                  <a:pt x="587247" y="129539"/>
                </a:lnTo>
                <a:lnTo>
                  <a:pt x="587247" y="128269"/>
                </a:lnTo>
                <a:close/>
              </a:path>
              <a:path w="1187450" h="518160">
                <a:moveTo>
                  <a:pt x="1143211" y="102869"/>
                </a:moveTo>
                <a:lnTo>
                  <a:pt x="688847" y="102869"/>
                </a:lnTo>
                <a:lnTo>
                  <a:pt x="695197" y="104139"/>
                </a:lnTo>
                <a:lnTo>
                  <a:pt x="700405" y="107950"/>
                </a:lnTo>
                <a:lnTo>
                  <a:pt x="700405" y="116839"/>
                </a:lnTo>
                <a:lnTo>
                  <a:pt x="693038" y="125729"/>
                </a:lnTo>
                <a:lnTo>
                  <a:pt x="682497" y="129539"/>
                </a:lnTo>
                <a:lnTo>
                  <a:pt x="842221" y="129539"/>
                </a:lnTo>
                <a:lnTo>
                  <a:pt x="843280" y="125729"/>
                </a:lnTo>
                <a:lnTo>
                  <a:pt x="849630" y="118109"/>
                </a:lnTo>
                <a:lnTo>
                  <a:pt x="858138" y="114299"/>
                </a:lnTo>
                <a:lnTo>
                  <a:pt x="1155064" y="114299"/>
                </a:lnTo>
                <a:lnTo>
                  <a:pt x="1144905" y="104139"/>
                </a:lnTo>
                <a:lnTo>
                  <a:pt x="1143211" y="102869"/>
                </a:lnTo>
                <a:close/>
              </a:path>
              <a:path w="1187450" h="518160">
                <a:moveTo>
                  <a:pt x="643382" y="102869"/>
                </a:moveTo>
                <a:lnTo>
                  <a:pt x="543813" y="102869"/>
                </a:lnTo>
                <a:lnTo>
                  <a:pt x="560832" y="104139"/>
                </a:lnTo>
                <a:lnTo>
                  <a:pt x="627507" y="104139"/>
                </a:lnTo>
                <a:lnTo>
                  <a:pt x="643382" y="102869"/>
                </a:lnTo>
                <a:close/>
              </a:path>
              <a:path w="1187450" h="518160">
                <a:moveTo>
                  <a:pt x="628522" y="0"/>
                </a:moveTo>
                <a:lnTo>
                  <a:pt x="558672" y="0"/>
                </a:lnTo>
                <a:lnTo>
                  <a:pt x="491997" y="2539"/>
                </a:lnTo>
                <a:lnTo>
                  <a:pt x="695197" y="2539"/>
                </a:lnTo>
                <a:lnTo>
                  <a:pt x="6285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473709"/>
            <a:ext cx="6419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>
                <a:solidFill>
                  <a:srgbClr val="C00000"/>
                </a:solidFill>
                <a:latin typeface="Arial"/>
                <a:cs typeface="Arial"/>
              </a:rPr>
              <a:t>Layering: </a:t>
            </a:r>
            <a:r>
              <a:rPr spc="-280" dirty="0">
                <a:solidFill>
                  <a:srgbClr val="C00000"/>
                </a:solidFill>
                <a:latin typeface="Arial"/>
                <a:cs typeface="Arial"/>
              </a:rPr>
              <a:t>physical</a:t>
            </a:r>
            <a:r>
              <a:rPr spc="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320" dirty="0">
                <a:solidFill>
                  <a:srgbClr val="C00000"/>
                </a:solidFill>
                <a:latin typeface="Arial"/>
                <a:cs typeface="Arial"/>
              </a:rPr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4491" y="6427114"/>
            <a:ext cx="796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I</a:t>
            </a:r>
            <a:r>
              <a:rPr sz="1200" spc="-10" dirty="0">
                <a:solidFill>
                  <a:srgbClr val="888888"/>
                </a:solidFill>
                <a:latin typeface="Carlito"/>
                <a:cs typeface="Carlito"/>
              </a:rPr>
              <a:t>n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t</a:t>
            </a:r>
            <a:r>
              <a:rPr sz="1200" spc="-25" dirty="0">
                <a:solidFill>
                  <a:srgbClr val="888888"/>
                </a:solidFill>
                <a:latin typeface="Carlito"/>
                <a:cs typeface="Carlito"/>
              </a:rPr>
              <a:t>r</a:t>
            </a:r>
            <a:r>
              <a:rPr sz="1200" spc="-5" dirty="0">
                <a:solidFill>
                  <a:srgbClr val="888888"/>
                </a:solidFill>
                <a:latin typeface="Carlito"/>
                <a:cs typeface="Carlito"/>
              </a:rPr>
              <a:t>o</a:t>
            </a:r>
            <a:r>
              <a:rPr sz="1200" spc="5" dirty="0">
                <a:solidFill>
                  <a:srgbClr val="888888"/>
                </a:solidFill>
                <a:latin typeface="Carlito"/>
                <a:cs typeface="Carlito"/>
              </a:rPr>
              <a:t>d</a:t>
            </a:r>
            <a:r>
              <a:rPr sz="1200" spc="-10" dirty="0">
                <a:solidFill>
                  <a:srgbClr val="888888"/>
                </a:solidFill>
                <a:latin typeface="Carlito"/>
                <a:cs typeface="Carlito"/>
              </a:rPr>
              <a:t>u</a:t>
            </a:r>
            <a:r>
              <a:rPr sz="1200" spc="-5" dirty="0">
                <a:solidFill>
                  <a:srgbClr val="888888"/>
                </a:solidFill>
                <a:latin typeface="Carlito"/>
                <a:cs typeface="Carlito"/>
              </a:rPr>
              <a:t>c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tion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67095" y="1426463"/>
            <a:ext cx="7561580" cy="4631055"/>
            <a:chOff x="2467095" y="1426463"/>
            <a:chExt cx="7561580" cy="4631055"/>
          </a:xfrm>
        </p:grpSpPr>
        <p:sp>
          <p:nvSpPr>
            <p:cNvPr id="5" name="object 5"/>
            <p:cNvSpPr/>
            <p:nvPr/>
          </p:nvSpPr>
          <p:spPr>
            <a:xfrm>
              <a:off x="2467095" y="1723408"/>
              <a:ext cx="7561586" cy="43337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89064" y="4270247"/>
              <a:ext cx="2117090" cy="3175"/>
            </a:xfrm>
            <a:custGeom>
              <a:avLst/>
              <a:gdLst/>
              <a:ahLst/>
              <a:cxnLst/>
              <a:rect l="l" t="t" r="r" b="b"/>
              <a:pathLst>
                <a:path w="2117090" h="3175">
                  <a:moveTo>
                    <a:pt x="0" y="0"/>
                  </a:moveTo>
                  <a:lnTo>
                    <a:pt x="2116835" y="304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07352" y="4254753"/>
              <a:ext cx="0" cy="163830"/>
            </a:xfrm>
            <a:custGeom>
              <a:avLst/>
              <a:gdLst/>
              <a:ahLst/>
              <a:cxnLst/>
              <a:rect l="l" t="t" r="r" b="b"/>
              <a:pathLst>
                <a:path h="163829">
                  <a:moveTo>
                    <a:pt x="0" y="0"/>
                  </a:moveTo>
                  <a:lnTo>
                    <a:pt x="0" y="163322"/>
                  </a:lnTo>
                </a:path>
              </a:pathLst>
            </a:custGeom>
            <a:ln w="187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08904" y="2741675"/>
              <a:ext cx="3418840" cy="1748155"/>
            </a:xfrm>
            <a:custGeom>
              <a:avLst/>
              <a:gdLst/>
              <a:ahLst/>
              <a:cxnLst/>
              <a:rect l="l" t="t" r="r" b="b"/>
              <a:pathLst>
                <a:path w="3418840" h="1748154">
                  <a:moveTo>
                    <a:pt x="3412236" y="1514856"/>
                  </a:moveTo>
                  <a:lnTo>
                    <a:pt x="3418331" y="1748028"/>
                  </a:lnTo>
                </a:path>
                <a:path w="3418840" h="1748154">
                  <a:moveTo>
                    <a:pt x="0" y="0"/>
                  </a:moveTo>
                  <a:lnTo>
                    <a:pt x="1234440" y="751332"/>
                  </a:lnTo>
                </a:path>
                <a:path w="3418840" h="1748154">
                  <a:moveTo>
                    <a:pt x="53340" y="1743456"/>
                  </a:moveTo>
                  <a:lnTo>
                    <a:pt x="1234440" y="809244"/>
                  </a:lnTo>
                </a:path>
                <a:path w="3418840" h="1748154">
                  <a:moveTo>
                    <a:pt x="2305812" y="1514856"/>
                  </a:moveTo>
                  <a:lnTo>
                    <a:pt x="2311907" y="105308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64880" y="4501895"/>
              <a:ext cx="894715" cy="1111250"/>
            </a:xfrm>
            <a:custGeom>
              <a:avLst/>
              <a:gdLst/>
              <a:ahLst/>
              <a:cxnLst/>
              <a:rect l="l" t="t" r="r" b="b"/>
              <a:pathLst>
                <a:path w="894715" h="1111250">
                  <a:moveTo>
                    <a:pt x="894588" y="851916"/>
                  </a:moveTo>
                  <a:lnTo>
                    <a:pt x="865632" y="851916"/>
                  </a:lnTo>
                  <a:lnTo>
                    <a:pt x="865632" y="0"/>
                  </a:lnTo>
                  <a:lnTo>
                    <a:pt x="452628" y="0"/>
                  </a:lnTo>
                  <a:lnTo>
                    <a:pt x="452628" y="243840"/>
                  </a:lnTo>
                  <a:lnTo>
                    <a:pt x="6096" y="243840"/>
                  </a:lnTo>
                  <a:lnTo>
                    <a:pt x="6096" y="1103515"/>
                  </a:lnTo>
                  <a:lnTo>
                    <a:pt x="0" y="1110996"/>
                  </a:lnTo>
                  <a:lnTo>
                    <a:pt x="683768" y="1110996"/>
                  </a:lnTo>
                  <a:lnTo>
                    <a:pt x="894588" y="851916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70976" y="4745735"/>
              <a:ext cx="567055" cy="861060"/>
            </a:xfrm>
            <a:custGeom>
              <a:avLst/>
              <a:gdLst/>
              <a:ahLst/>
              <a:cxnLst/>
              <a:rect l="l" t="t" r="r" b="b"/>
              <a:pathLst>
                <a:path w="567054" h="861060">
                  <a:moveTo>
                    <a:pt x="0" y="861060"/>
                  </a:moveTo>
                  <a:lnTo>
                    <a:pt x="566927" y="861060"/>
                  </a:lnTo>
                  <a:lnTo>
                    <a:pt x="566927" y="0"/>
                  </a:lnTo>
                  <a:lnTo>
                    <a:pt x="0" y="0"/>
                  </a:lnTo>
                  <a:lnTo>
                    <a:pt x="0" y="8610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64879" y="4494275"/>
              <a:ext cx="894715" cy="259079"/>
            </a:xfrm>
            <a:custGeom>
              <a:avLst/>
              <a:gdLst/>
              <a:ahLst/>
              <a:cxnLst/>
              <a:rect l="l" t="t" r="r" b="b"/>
              <a:pathLst>
                <a:path w="894715" h="259079">
                  <a:moveTo>
                    <a:pt x="894588" y="0"/>
                  </a:moveTo>
                  <a:lnTo>
                    <a:pt x="210820" y="0"/>
                  </a:lnTo>
                  <a:lnTo>
                    <a:pt x="0" y="259080"/>
                  </a:lnTo>
                  <a:lnTo>
                    <a:pt x="683768" y="259080"/>
                  </a:lnTo>
                  <a:lnTo>
                    <a:pt x="894588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64879" y="4494275"/>
              <a:ext cx="894715" cy="259079"/>
            </a:xfrm>
            <a:custGeom>
              <a:avLst/>
              <a:gdLst/>
              <a:ahLst/>
              <a:cxnLst/>
              <a:rect l="l" t="t" r="r" b="b"/>
              <a:pathLst>
                <a:path w="894715" h="259079">
                  <a:moveTo>
                    <a:pt x="0" y="259080"/>
                  </a:moveTo>
                  <a:lnTo>
                    <a:pt x="210820" y="0"/>
                  </a:lnTo>
                  <a:lnTo>
                    <a:pt x="894588" y="0"/>
                  </a:lnTo>
                  <a:lnTo>
                    <a:pt x="683768" y="259080"/>
                  </a:lnTo>
                  <a:lnTo>
                    <a:pt x="0" y="2590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37904" y="5353811"/>
              <a:ext cx="321945" cy="253365"/>
            </a:xfrm>
            <a:custGeom>
              <a:avLst/>
              <a:gdLst/>
              <a:ahLst/>
              <a:cxnLst/>
              <a:rect l="l" t="t" r="r" b="b"/>
              <a:pathLst>
                <a:path w="321945" h="253364">
                  <a:moveTo>
                    <a:pt x="321564" y="0"/>
                  </a:moveTo>
                  <a:lnTo>
                    <a:pt x="0" y="25298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42604" y="4858511"/>
              <a:ext cx="375285" cy="495300"/>
            </a:xfrm>
            <a:custGeom>
              <a:avLst/>
              <a:gdLst/>
              <a:ahLst/>
              <a:cxnLst/>
              <a:rect l="l" t="t" r="r" b="b"/>
              <a:pathLst>
                <a:path w="375284" h="495300">
                  <a:moveTo>
                    <a:pt x="0" y="495300"/>
                  </a:moveTo>
                  <a:lnTo>
                    <a:pt x="374903" y="495300"/>
                  </a:lnTo>
                  <a:lnTo>
                    <a:pt x="374903" y="0"/>
                  </a:lnTo>
                  <a:lnTo>
                    <a:pt x="0" y="0"/>
                  </a:lnTo>
                  <a:lnTo>
                    <a:pt x="0" y="495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99148" y="3454908"/>
              <a:ext cx="2127885" cy="365760"/>
            </a:xfrm>
            <a:custGeom>
              <a:avLst/>
              <a:gdLst/>
              <a:ahLst/>
              <a:cxnLst/>
              <a:rect l="l" t="t" r="r" b="b"/>
              <a:pathLst>
                <a:path w="2127884" h="365760">
                  <a:moveTo>
                    <a:pt x="1063752" y="0"/>
                  </a:moveTo>
                  <a:lnTo>
                    <a:pt x="987782" y="459"/>
                  </a:lnTo>
                  <a:lnTo>
                    <a:pt x="913254" y="1816"/>
                  </a:lnTo>
                  <a:lnTo>
                    <a:pt x="840348" y="4041"/>
                  </a:lnTo>
                  <a:lnTo>
                    <a:pt x="769243" y="7102"/>
                  </a:lnTo>
                  <a:lnTo>
                    <a:pt x="700121" y="10967"/>
                  </a:lnTo>
                  <a:lnTo>
                    <a:pt x="633160" y="15607"/>
                  </a:lnTo>
                  <a:lnTo>
                    <a:pt x="568541" y="20990"/>
                  </a:lnTo>
                  <a:lnTo>
                    <a:pt x="506444" y="27085"/>
                  </a:lnTo>
                  <a:lnTo>
                    <a:pt x="447049" y="33861"/>
                  </a:lnTo>
                  <a:lnTo>
                    <a:pt x="390535" y="41287"/>
                  </a:lnTo>
                  <a:lnTo>
                    <a:pt x="337084" y="49333"/>
                  </a:lnTo>
                  <a:lnTo>
                    <a:pt x="286874" y="57966"/>
                  </a:lnTo>
                  <a:lnTo>
                    <a:pt x="240086" y="67156"/>
                  </a:lnTo>
                  <a:lnTo>
                    <a:pt x="196899" y="76873"/>
                  </a:lnTo>
                  <a:lnTo>
                    <a:pt x="157494" y="87084"/>
                  </a:lnTo>
                  <a:lnTo>
                    <a:pt x="90750" y="108869"/>
                  </a:lnTo>
                  <a:lnTo>
                    <a:pt x="41293" y="132261"/>
                  </a:lnTo>
                  <a:lnTo>
                    <a:pt x="10563" y="157014"/>
                  </a:lnTo>
                  <a:lnTo>
                    <a:pt x="0" y="182879"/>
                  </a:lnTo>
                  <a:lnTo>
                    <a:pt x="2670" y="195936"/>
                  </a:lnTo>
                  <a:lnTo>
                    <a:pt x="41293" y="233498"/>
                  </a:lnTo>
                  <a:lnTo>
                    <a:pt x="90750" y="256890"/>
                  </a:lnTo>
                  <a:lnTo>
                    <a:pt x="157494" y="278675"/>
                  </a:lnTo>
                  <a:lnTo>
                    <a:pt x="196899" y="288886"/>
                  </a:lnTo>
                  <a:lnTo>
                    <a:pt x="240086" y="298603"/>
                  </a:lnTo>
                  <a:lnTo>
                    <a:pt x="286874" y="307793"/>
                  </a:lnTo>
                  <a:lnTo>
                    <a:pt x="337084" y="316426"/>
                  </a:lnTo>
                  <a:lnTo>
                    <a:pt x="390535" y="324472"/>
                  </a:lnTo>
                  <a:lnTo>
                    <a:pt x="447049" y="331898"/>
                  </a:lnTo>
                  <a:lnTo>
                    <a:pt x="506444" y="338674"/>
                  </a:lnTo>
                  <a:lnTo>
                    <a:pt x="568541" y="344769"/>
                  </a:lnTo>
                  <a:lnTo>
                    <a:pt x="633160" y="350152"/>
                  </a:lnTo>
                  <a:lnTo>
                    <a:pt x="700121" y="354792"/>
                  </a:lnTo>
                  <a:lnTo>
                    <a:pt x="769243" y="358657"/>
                  </a:lnTo>
                  <a:lnTo>
                    <a:pt x="840348" y="361718"/>
                  </a:lnTo>
                  <a:lnTo>
                    <a:pt x="913254" y="363943"/>
                  </a:lnTo>
                  <a:lnTo>
                    <a:pt x="987782" y="365300"/>
                  </a:lnTo>
                  <a:lnTo>
                    <a:pt x="1063752" y="365759"/>
                  </a:lnTo>
                  <a:lnTo>
                    <a:pt x="1139721" y="365300"/>
                  </a:lnTo>
                  <a:lnTo>
                    <a:pt x="1214249" y="363943"/>
                  </a:lnTo>
                  <a:lnTo>
                    <a:pt x="1287155" y="361718"/>
                  </a:lnTo>
                  <a:lnTo>
                    <a:pt x="1358260" y="358657"/>
                  </a:lnTo>
                  <a:lnTo>
                    <a:pt x="1427382" y="354792"/>
                  </a:lnTo>
                  <a:lnTo>
                    <a:pt x="1494343" y="350152"/>
                  </a:lnTo>
                  <a:lnTo>
                    <a:pt x="1558962" y="344769"/>
                  </a:lnTo>
                  <a:lnTo>
                    <a:pt x="1621059" y="338674"/>
                  </a:lnTo>
                  <a:lnTo>
                    <a:pt x="1680454" y="331898"/>
                  </a:lnTo>
                  <a:lnTo>
                    <a:pt x="1736968" y="324472"/>
                  </a:lnTo>
                  <a:lnTo>
                    <a:pt x="1790419" y="316426"/>
                  </a:lnTo>
                  <a:lnTo>
                    <a:pt x="1840629" y="307793"/>
                  </a:lnTo>
                  <a:lnTo>
                    <a:pt x="1887417" y="298603"/>
                  </a:lnTo>
                  <a:lnTo>
                    <a:pt x="1930604" y="288886"/>
                  </a:lnTo>
                  <a:lnTo>
                    <a:pt x="1970009" y="278675"/>
                  </a:lnTo>
                  <a:lnTo>
                    <a:pt x="2036753" y="256890"/>
                  </a:lnTo>
                  <a:lnTo>
                    <a:pt x="2086210" y="233498"/>
                  </a:lnTo>
                  <a:lnTo>
                    <a:pt x="2116940" y="208745"/>
                  </a:lnTo>
                  <a:lnTo>
                    <a:pt x="2127504" y="182879"/>
                  </a:lnTo>
                  <a:lnTo>
                    <a:pt x="2124833" y="169823"/>
                  </a:lnTo>
                  <a:lnTo>
                    <a:pt x="2086210" y="132261"/>
                  </a:lnTo>
                  <a:lnTo>
                    <a:pt x="2036753" y="108869"/>
                  </a:lnTo>
                  <a:lnTo>
                    <a:pt x="1970009" y="87084"/>
                  </a:lnTo>
                  <a:lnTo>
                    <a:pt x="1930604" y="76873"/>
                  </a:lnTo>
                  <a:lnTo>
                    <a:pt x="1887417" y="67156"/>
                  </a:lnTo>
                  <a:lnTo>
                    <a:pt x="1840629" y="57966"/>
                  </a:lnTo>
                  <a:lnTo>
                    <a:pt x="1790419" y="49333"/>
                  </a:lnTo>
                  <a:lnTo>
                    <a:pt x="1736968" y="41287"/>
                  </a:lnTo>
                  <a:lnTo>
                    <a:pt x="1680454" y="33861"/>
                  </a:lnTo>
                  <a:lnTo>
                    <a:pt x="1621059" y="27085"/>
                  </a:lnTo>
                  <a:lnTo>
                    <a:pt x="1558962" y="20990"/>
                  </a:lnTo>
                  <a:lnTo>
                    <a:pt x="1494343" y="15607"/>
                  </a:lnTo>
                  <a:lnTo>
                    <a:pt x="1427382" y="10967"/>
                  </a:lnTo>
                  <a:lnTo>
                    <a:pt x="1358260" y="7102"/>
                  </a:lnTo>
                  <a:lnTo>
                    <a:pt x="1287155" y="4041"/>
                  </a:lnTo>
                  <a:lnTo>
                    <a:pt x="1214249" y="1816"/>
                  </a:lnTo>
                  <a:lnTo>
                    <a:pt x="1139721" y="459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99148" y="3424428"/>
              <a:ext cx="2127885" cy="396240"/>
            </a:xfrm>
            <a:custGeom>
              <a:avLst/>
              <a:gdLst/>
              <a:ahLst/>
              <a:cxnLst/>
              <a:rect l="l" t="t" r="r" b="b"/>
              <a:pathLst>
                <a:path w="2127884" h="396239">
                  <a:moveTo>
                    <a:pt x="0" y="213360"/>
                  </a:moveTo>
                  <a:lnTo>
                    <a:pt x="23497" y="174963"/>
                  </a:lnTo>
                  <a:lnTo>
                    <a:pt x="63771" y="150859"/>
                  </a:lnTo>
                  <a:lnTo>
                    <a:pt x="122052" y="128240"/>
                  </a:lnTo>
                  <a:lnTo>
                    <a:pt x="196899" y="107353"/>
                  </a:lnTo>
                  <a:lnTo>
                    <a:pt x="240086" y="97636"/>
                  </a:lnTo>
                  <a:lnTo>
                    <a:pt x="286874" y="88446"/>
                  </a:lnTo>
                  <a:lnTo>
                    <a:pt x="337084" y="79813"/>
                  </a:lnTo>
                  <a:lnTo>
                    <a:pt x="390535" y="71767"/>
                  </a:lnTo>
                  <a:lnTo>
                    <a:pt x="447049" y="64341"/>
                  </a:lnTo>
                  <a:lnTo>
                    <a:pt x="506444" y="57565"/>
                  </a:lnTo>
                  <a:lnTo>
                    <a:pt x="568541" y="51470"/>
                  </a:lnTo>
                  <a:lnTo>
                    <a:pt x="633160" y="46087"/>
                  </a:lnTo>
                  <a:lnTo>
                    <a:pt x="700121" y="41447"/>
                  </a:lnTo>
                  <a:lnTo>
                    <a:pt x="769243" y="37582"/>
                  </a:lnTo>
                  <a:lnTo>
                    <a:pt x="840348" y="34521"/>
                  </a:lnTo>
                  <a:lnTo>
                    <a:pt x="913254" y="32296"/>
                  </a:lnTo>
                  <a:lnTo>
                    <a:pt x="987782" y="30939"/>
                  </a:lnTo>
                  <a:lnTo>
                    <a:pt x="1063752" y="30480"/>
                  </a:lnTo>
                  <a:lnTo>
                    <a:pt x="1139721" y="30939"/>
                  </a:lnTo>
                  <a:lnTo>
                    <a:pt x="1214249" y="32296"/>
                  </a:lnTo>
                  <a:lnTo>
                    <a:pt x="1287155" y="34521"/>
                  </a:lnTo>
                  <a:lnTo>
                    <a:pt x="1358260" y="37582"/>
                  </a:lnTo>
                  <a:lnTo>
                    <a:pt x="1427382" y="41447"/>
                  </a:lnTo>
                  <a:lnTo>
                    <a:pt x="1494343" y="46087"/>
                  </a:lnTo>
                  <a:lnTo>
                    <a:pt x="1558962" y="51470"/>
                  </a:lnTo>
                  <a:lnTo>
                    <a:pt x="1621059" y="57565"/>
                  </a:lnTo>
                  <a:lnTo>
                    <a:pt x="1680454" y="64341"/>
                  </a:lnTo>
                  <a:lnTo>
                    <a:pt x="1736968" y="71767"/>
                  </a:lnTo>
                  <a:lnTo>
                    <a:pt x="1790419" y="79813"/>
                  </a:lnTo>
                  <a:lnTo>
                    <a:pt x="1840629" y="88446"/>
                  </a:lnTo>
                  <a:lnTo>
                    <a:pt x="1887417" y="97636"/>
                  </a:lnTo>
                  <a:lnTo>
                    <a:pt x="1930604" y="107353"/>
                  </a:lnTo>
                  <a:lnTo>
                    <a:pt x="1970009" y="117564"/>
                  </a:lnTo>
                  <a:lnTo>
                    <a:pt x="2036753" y="139349"/>
                  </a:lnTo>
                  <a:lnTo>
                    <a:pt x="2086210" y="162741"/>
                  </a:lnTo>
                  <a:lnTo>
                    <a:pt x="2116940" y="187494"/>
                  </a:lnTo>
                  <a:lnTo>
                    <a:pt x="2127504" y="213360"/>
                  </a:lnTo>
                  <a:lnTo>
                    <a:pt x="2124833" y="226416"/>
                  </a:lnTo>
                  <a:lnTo>
                    <a:pt x="2086210" y="263978"/>
                  </a:lnTo>
                  <a:lnTo>
                    <a:pt x="2036753" y="287370"/>
                  </a:lnTo>
                  <a:lnTo>
                    <a:pt x="1970009" y="309155"/>
                  </a:lnTo>
                  <a:lnTo>
                    <a:pt x="1930604" y="319366"/>
                  </a:lnTo>
                  <a:lnTo>
                    <a:pt x="1887417" y="329083"/>
                  </a:lnTo>
                  <a:lnTo>
                    <a:pt x="1840629" y="338273"/>
                  </a:lnTo>
                  <a:lnTo>
                    <a:pt x="1790419" y="346906"/>
                  </a:lnTo>
                  <a:lnTo>
                    <a:pt x="1736968" y="354952"/>
                  </a:lnTo>
                  <a:lnTo>
                    <a:pt x="1680454" y="362378"/>
                  </a:lnTo>
                  <a:lnTo>
                    <a:pt x="1621059" y="369154"/>
                  </a:lnTo>
                  <a:lnTo>
                    <a:pt x="1558962" y="375249"/>
                  </a:lnTo>
                  <a:lnTo>
                    <a:pt x="1494343" y="380632"/>
                  </a:lnTo>
                  <a:lnTo>
                    <a:pt x="1427382" y="385272"/>
                  </a:lnTo>
                  <a:lnTo>
                    <a:pt x="1358260" y="389137"/>
                  </a:lnTo>
                  <a:lnTo>
                    <a:pt x="1287155" y="392198"/>
                  </a:lnTo>
                  <a:lnTo>
                    <a:pt x="1214249" y="394423"/>
                  </a:lnTo>
                  <a:lnTo>
                    <a:pt x="1139721" y="395780"/>
                  </a:lnTo>
                  <a:lnTo>
                    <a:pt x="1063752" y="396240"/>
                  </a:lnTo>
                  <a:lnTo>
                    <a:pt x="987782" y="395780"/>
                  </a:lnTo>
                  <a:lnTo>
                    <a:pt x="913254" y="394423"/>
                  </a:lnTo>
                  <a:lnTo>
                    <a:pt x="840348" y="392198"/>
                  </a:lnTo>
                  <a:lnTo>
                    <a:pt x="769243" y="389137"/>
                  </a:lnTo>
                  <a:lnTo>
                    <a:pt x="700121" y="385272"/>
                  </a:lnTo>
                  <a:lnTo>
                    <a:pt x="633160" y="380632"/>
                  </a:lnTo>
                  <a:lnTo>
                    <a:pt x="568541" y="375249"/>
                  </a:lnTo>
                  <a:lnTo>
                    <a:pt x="506444" y="369154"/>
                  </a:lnTo>
                  <a:lnTo>
                    <a:pt x="447049" y="362378"/>
                  </a:lnTo>
                  <a:lnTo>
                    <a:pt x="390535" y="354952"/>
                  </a:lnTo>
                  <a:lnTo>
                    <a:pt x="337084" y="346906"/>
                  </a:lnTo>
                  <a:lnTo>
                    <a:pt x="286874" y="338273"/>
                  </a:lnTo>
                  <a:lnTo>
                    <a:pt x="240086" y="329083"/>
                  </a:lnTo>
                  <a:lnTo>
                    <a:pt x="196899" y="319366"/>
                  </a:lnTo>
                  <a:lnTo>
                    <a:pt x="157494" y="309155"/>
                  </a:lnTo>
                  <a:lnTo>
                    <a:pt x="90750" y="287370"/>
                  </a:lnTo>
                  <a:lnTo>
                    <a:pt x="41293" y="263978"/>
                  </a:lnTo>
                  <a:lnTo>
                    <a:pt x="10563" y="239225"/>
                  </a:lnTo>
                  <a:lnTo>
                    <a:pt x="0" y="213360"/>
                  </a:lnTo>
                  <a:close/>
                </a:path>
                <a:path w="2127884" h="396239">
                  <a:moveTo>
                    <a:pt x="0" y="0"/>
                  </a:moveTo>
                  <a:lnTo>
                    <a:pt x="0" y="227076"/>
                  </a:lnTo>
                </a:path>
                <a:path w="2127884" h="396239">
                  <a:moveTo>
                    <a:pt x="2127504" y="0"/>
                  </a:moveTo>
                  <a:lnTo>
                    <a:pt x="2127504" y="2270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82384" y="3160775"/>
              <a:ext cx="2125980" cy="486409"/>
            </a:xfrm>
            <a:custGeom>
              <a:avLst/>
              <a:gdLst/>
              <a:ahLst/>
              <a:cxnLst/>
              <a:rect l="l" t="t" r="r" b="b"/>
              <a:pathLst>
                <a:path w="2125979" h="486410">
                  <a:moveTo>
                    <a:pt x="2125980" y="213360"/>
                  </a:moveTo>
                  <a:lnTo>
                    <a:pt x="2102497" y="168554"/>
                  </a:lnTo>
                  <a:lnTo>
                    <a:pt x="2062251" y="140423"/>
                  </a:lnTo>
                  <a:lnTo>
                    <a:pt x="2004021" y="114033"/>
                  </a:lnTo>
                  <a:lnTo>
                    <a:pt x="1929231" y="89662"/>
                  </a:lnTo>
                  <a:lnTo>
                    <a:pt x="1886077" y="78333"/>
                  </a:lnTo>
                  <a:lnTo>
                    <a:pt x="1839315" y="67614"/>
                  </a:lnTo>
                  <a:lnTo>
                    <a:pt x="1789150" y="57543"/>
                  </a:lnTo>
                  <a:lnTo>
                    <a:pt x="1735734" y="48158"/>
                  </a:lnTo>
                  <a:lnTo>
                    <a:pt x="1679257" y="39497"/>
                  </a:lnTo>
                  <a:lnTo>
                    <a:pt x="1619910" y="31584"/>
                  </a:lnTo>
                  <a:lnTo>
                    <a:pt x="1557858" y="24485"/>
                  </a:lnTo>
                  <a:lnTo>
                    <a:pt x="1493278" y="18211"/>
                  </a:lnTo>
                  <a:lnTo>
                    <a:pt x="1426375" y="12788"/>
                  </a:lnTo>
                  <a:lnTo>
                    <a:pt x="1357299" y="8293"/>
                  </a:lnTo>
                  <a:lnTo>
                    <a:pt x="1286243" y="4724"/>
                  </a:lnTo>
                  <a:lnTo>
                    <a:pt x="1213383" y="2120"/>
                  </a:lnTo>
                  <a:lnTo>
                    <a:pt x="1138897" y="546"/>
                  </a:lnTo>
                  <a:lnTo>
                    <a:pt x="1062990" y="0"/>
                  </a:lnTo>
                  <a:lnTo>
                    <a:pt x="987069" y="546"/>
                  </a:lnTo>
                  <a:lnTo>
                    <a:pt x="912583" y="2120"/>
                  </a:lnTo>
                  <a:lnTo>
                    <a:pt x="839724" y="4724"/>
                  </a:lnTo>
                  <a:lnTo>
                    <a:pt x="768667" y="8293"/>
                  </a:lnTo>
                  <a:lnTo>
                    <a:pt x="699592" y="12788"/>
                  </a:lnTo>
                  <a:lnTo>
                    <a:pt x="632688" y="18211"/>
                  </a:lnTo>
                  <a:lnTo>
                    <a:pt x="568109" y="24485"/>
                  </a:lnTo>
                  <a:lnTo>
                    <a:pt x="506056" y="31584"/>
                  </a:lnTo>
                  <a:lnTo>
                    <a:pt x="446709" y="39497"/>
                  </a:lnTo>
                  <a:lnTo>
                    <a:pt x="390232" y="48158"/>
                  </a:lnTo>
                  <a:lnTo>
                    <a:pt x="336816" y="57543"/>
                  </a:lnTo>
                  <a:lnTo>
                    <a:pt x="286651" y="67614"/>
                  </a:lnTo>
                  <a:lnTo>
                    <a:pt x="239890" y="78333"/>
                  </a:lnTo>
                  <a:lnTo>
                    <a:pt x="196735" y="89662"/>
                  </a:lnTo>
                  <a:lnTo>
                    <a:pt x="157365" y="101574"/>
                  </a:lnTo>
                  <a:lnTo>
                    <a:pt x="90678" y="126987"/>
                  </a:lnTo>
                  <a:lnTo>
                    <a:pt x="41249" y="154292"/>
                  </a:lnTo>
                  <a:lnTo>
                    <a:pt x="10553" y="183172"/>
                  </a:lnTo>
                  <a:lnTo>
                    <a:pt x="0" y="213360"/>
                  </a:lnTo>
                  <a:lnTo>
                    <a:pt x="2667" y="228600"/>
                  </a:lnTo>
                  <a:lnTo>
                    <a:pt x="10553" y="243560"/>
                  </a:lnTo>
                  <a:lnTo>
                    <a:pt x="23469" y="258178"/>
                  </a:lnTo>
                  <a:lnTo>
                    <a:pt x="30289" y="263652"/>
                  </a:lnTo>
                  <a:lnTo>
                    <a:pt x="16764" y="263652"/>
                  </a:lnTo>
                  <a:lnTo>
                    <a:pt x="16764" y="486156"/>
                  </a:lnTo>
                  <a:lnTo>
                    <a:pt x="2125980" y="486156"/>
                  </a:lnTo>
                  <a:lnTo>
                    <a:pt x="2125980" y="263652"/>
                  </a:lnTo>
                  <a:lnTo>
                    <a:pt x="2095665" y="263652"/>
                  </a:lnTo>
                  <a:lnTo>
                    <a:pt x="2102497" y="258178"/>
                  </a:lnTo>
                  <a:lnTo>
                    <a:pt x="2115413" y="243560"/>
                  </a:lnTo>
                  <a:lnTo>
                    <a:pt x="2123300" y="228600"/>
                  </a:lnTo>
                  <a:lnTo>
                    <a:pt x="2125980" y="21336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82384" y="3160775"/>
              <a:ext cx="2125980" cy="426720"/>
            </a:xfrm>
            <a:custGeom>
              <a:avLst/>
              <a:gdLst/>
              <a:ahLst/>
              <a:cxnLst/>
              <a:rect l="l" t="t" r="r" b="b"/>
              <a:pathLst>
                <a:path w="2125979" h="426720">
                  <a:moveTo>
                    <a:pt x="0" y="213360"/>
                  </a:moveTo>
                  <a:lnTo>
                    <a:pt x="23479" y="168545"/>
                  </a:lnTo>
                  <a:lnTo>
                    <a:pt x="63721" y="140417"/>
                  </a:lnTo>
                  <a:lnTo>
                    <a:pt x="121956" y="114025"/>
                  </a:lnTo>
                  <a:lnTo>
                    <a:pt x="196747" y="89657"/>
                  </a:lnTo>
                  <a:lnTo>
                    <a:pt x="239901" y="78323"/>
                  </a:lnTo>
                  <a:lnTo>
                    <a:pt x="286654" y="67602"/>
                  </a:lnTo>
                  <a:lnTo>
                    <a:pt x="336827" y="57532"/>
                  </a:lnTo>
                  <a:lnTo>
                    <a:pt x="390239" y="48148"/>
                  </a:lnTo>
                  <a:lnTo>
                    <a:pt x="446711" y="39487"/>
                  </a:lnTo>
                  <a:lnTo>
                    <a:pt x="506064" y="31584"/>
                  </a:lnTo>
                  <a:lnTo>
                    <a:pt x="568116" y="24476"/>
                  </a:lnTo>
                  <a:lnTo>
                    <a:pt x="632690" y="18199"/>
                  </a:lnTo>
                  <a:lnTo>
                    <a:pt x="699603" y="12788"/>
                  </a:lnTo>
                  <a:lnTo>
                    <a:pt x="768678" y="8280"/>
                  </a:lnTo>
                  <a:lnTo>
                    <a:pt x="839734" y="4712"/>
                  </a:lnTo>
                  <a:lnTo>
                    <a:pt x="912591" y="2118"/>
                  </a:lnTo>
                  <a:lnTo>
                    <a:pt x="987069" y="535"/>
                  </a:lnTo>
                  <a:lnTo>
                    <a:pt x="1062990" y="0"/>
                  </a:lnTo>
                  <a:lnTo>
                    <a:pt x="1138910" y="535"/>
                  </a:lnTo>
                  <a:lnTo>
                    <a:pt x="1213388" y="2118"/>
                  </a:lnTo>
                  <a:lnTo>
                    <a:pt x="1286245" y="4712"/>
                  </a:lnTo>
                  <a:lnTo>
                    <a:pt x="1357301" y="8280"/>
                  </a:lnTo>
                  <a:lnTo>
                    <a:pt x="1426376" y="12788"/>
                  </a:lnTo>
                  <a:lnTo>
                    <a:pt x="1493289" y="18199"/>
                  </a:lnTo>
                  <a:lnTo>
                    <a:pt x="1557863" y="24476"/>
                  </a:lnTo>
                  <a:lnTo>
                    <a:pt x="1619915" y="31584"/>
                  </a:lnTo>
                  <a:lnTo>
                    <a:pt x="1679268" y="39487"/>
                  </a:lnTo>
                  <a:lnTo>
                    <a:pt x="1735740" y="48148"/>
                  </a:lnTo>
                  <a:lnTo>
                    <a:pt x="1789152" y="57532"/>
                  </a:lnTo>
                  <a:lnTo>
                    <a:pt x="1839325" y="67602"/>
                  </a:lnTo>
                  <a:lnTo>
                    <a:pt x="1886078" y="78323"/>
                  </a:lnTo>
                  <a:lnTo>
                    <a:pt x="1929232" y="89657"/>
                  </a:lnTo>
                  <a:lnTo>
                    <a:pt x="1968607" y="101570"/>
                  </a:lnTo>
                  <a:lnTo>
                    <a:pt x="2035300" y="126986"/>
                  </a:lnTo>
                  <a:lnTo>
                    <a:pt x="2084718" y="154282"/>
                  </a:lnTo>
                  <a:lnTo>
                    <a:pt x="2115424" y="183170"/>
                  </a:lnTo>
                  <a:lnTo>
                    <a:pt x="2125980" y="213360"/>
                  </a:lnTo>
                  <a:lnTo>
                    <a:pt x="2123311" y="228599"/>
                  </a:lnTo>
                  <a:lnTo>
                    <a:pt x="2084718" y="272437"/>
                  </a:lnTo>
                  <a:lnTo>
                    <a:pt x="2035300" y="299733"/>
                  </a:lnTo>
                  <a:lnTo>
                    <a:pt x="1968607" y="325149"/>
                  </a:lnTo>
                  <a:lnTo>
                    <a:pt x="1929232" y="337062"/>
                  </a:lnTo>
                  <a:lnTo>
                    <a:pt x="1886078" y="348396"/>
                  </a:lnTo>
                  <a:lnTo>
                    <a:pt x="1839325" y="359117"/>
                  </a:lnTo>
                  <a:lnTo>
                    <a:pt x="1789152" y="369187"/>
                  </a:lnTo>
                  <a:lnTo>
                    <a:pt x="1735740" y="378571"/>
                  </a:lnTo>
                  <a:lnTo>
                    <a:pt x="1679268" y="387232"/>
                  </a:lnTo>
                  <a:lnTo>
                    <a:pt x="1619915" y="395135"/>
                  </a:lnTo>
                  <a:lnTo>
                    <a:pt x="1557863" y="402243"/>
                  </a:lnTo>
                  <a:lnTo>
                    <a:pt x="1493289" y="408520"/>
                  </a:lnTo>
                  <a:lnTo>
                    <a:pt x="1426376" y="413931"/>
                  </a:lnTo>
                  <a:lnTo>
                    <a:pt x="1357301" y="418439"/>
                  </a:lnTo>
                  <a:lnTo>
                    <a:pt x="1286245" y="422007"/>
                  </a:lnTo>
                  <a:lnTo>
                    <a:pt x="1213388" y="424601"/>
                  </a:lnTo>
                  <a:lnTo>
                    <a:pt x="1138910" y="426184"/>
                  </a:lnTo>
                  <a:lnTo>
                    <a:pt x="1062990" y="426720"/>
                  </a:lnTo>
                  <a:lnTo>
                    <a:pt x="987069" y="426184"/>
                  </a:lnTo>
                  <a:lnTo>
                    <a:pt x="912591" y="424601"/>
                  </a:lnTo>
                  <a:lnTo>
                    <a:pt x="839734" y="422007"/>
                  </a:lnTo>
                  <a:lnTo>
                    <a:pt x="768678" y="418439"/>
                  </a:lnTo>
                  <a:lnTo>
                    <a:pt x="699603" y="413931"/>
                  </a:lnTo>
                  <a:lnTo>
                    <a:pt x="632690" y="408520"/>
                  </a:lnTo>
                  <a:lnTo>
                    <a:pt x="568116" y="402243"/>
                  </a:lnTo>
                  <a:lnTo>
                    <a:pt x="506064" y="395135"/>
                  </a:lnTo>
                  <a:lnTo>
                    <a:pt x="446711" y="387232"/>
                  </a:lnTo>
                  <a:lnTo>
                    <a:pt x="390239" y="378571"/>
                  </a:lnTo>
                  <a:lnTo>
                    <a:pt x="336827" y="369187"/>
                  </a:lnTo>
                  <a:lnTo>
                    <a:pt x="286654" y="359117"/>
                  </a:lnTo>
                  <a:lnTo>
                    <a:pt x="239901" y="348396"/>
                  </a:lnTo>
                  <a:lnTo>
                    <a:pt x="196747" y="337062"/>
                  </a:lnTo>
                  <a:lnTo>
                    <a:pt x="157372" y="325149"/>
                  </a:lnTo>
                  <a:lnTo>
                    <a:pt x="90679" y="299733"/>
                  </a:lnTo>
                  <a:lnTo>
                    <a:pt x="41261" y="272437"/>
                  </a:lnTo>
                  <a:lnTo>
                    <a:pt x="10555" y="243549"/>
                  </a:lnTo>
                  <a:lnTo>
                    <a:pt x="0" y="21336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41158" y="3251453"/>
              <a:ext cx="391795" cy="253365"/>
            </a:xfrm>
            <a:custGeom>
              <a:avLst/>
              <a:gdLst/>
              <a:ahLst/>
              <a:cxnLst/>
              <a:rect l="l" t="t" r="r" b="b"/>
              <a:pathLst>
                <a:path w="391795" h="253364">
                  <a:moveTo>
                    <a:pt x="0" y="9144"/>
                  </a:moveTo>
                  <a:lnTo>
                    <a:pt x="391668" y="252984"/>
                  </a:lnTo>
                </a:path>
                <a:path w="391795" h="253364">
                  <a:moveTo>
                    <a:pt x="0" y="243840"/>
                  </a:moveTo>
                  <a:lnTo>
                    <a:pt x="39166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24556" y="1426463"/>
              <a:ext cx="1690370" cy="1434465"/>
            </a:xfrm>
            <a:custGeom>
              <a:avLst/>
              <a:gdLst/>
              <a:ahLst/>
              <a:cxnLst/>
              <a:rect l="l" t="t" r="r" b="b"/>
              <a:pathLst>
                <a:path w="1690370" h="1434464">
                  <a:moveTo>
                    <a:pt x="1690116" y="0"/>
                  </a:moveTo>
                  <a:lnTo>
                    <a:pt x="1495806" y="0"/>
                  </a:lnTo>
                  <a:lnTo>
                    <a:pt x="1495806" y="63246"/>
                  </a:lnTo>
                  <a:lnTo>
                    <a:pt x="555498" y="63246"/>
                  </a:lnTo>
                  <a:lnTo>
                    <a:pt x="555498" y="0"/>
                  </a:lnTo>
                  <a:lnTo>
                    <a:pt x="0" y="0"/>
                  </a:lnTo>
                  <a:lnTo>
                    <a:pt x="0" y="63246"/>
                  </a:lnTo>
                  <a:lnTo>
                    <a:pt x="0" y="212598"/>
                  </a:lnTo>
                  <a:lnTo>
                    <a:pt x="0" y="1434084"/>
                  </a:lnTo>
                  <a:lnTo>
                    <a:pt x="1690116" y="1434084"/>
                  </a:lnTo>
                  <a:lnTo>
                    <a:pt x="1690116" y="212598"/>
                  </a:lnTo>
                  <a:lnTo>
                    <a:pt x="1690116" y="63246"/>
                  </a:lnTo>
                  <a:lnTo>
                    <a:pt x="16901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61310" y="1489709"/>
              <a:ext cx="1690370" cy="1434465"/>
            </a:xfrm>
            <a:custGeom>
              <a:avLst/>
              <a:gdLst/>
              <a:ahLst/>
              <a:cxnLst/>
              <a:rect l="l" t="t" r="r" b="b"/>
              <a:pathLst>
                <a:path w="1690370" h="1434464">
                  <a:moveTo>
                    <a:pt x="1690115" y="0"/>
                  </a:moveTo>
                  <a:lnTo>
                    <a:pt x="0" y="0"/>
                  </a:lnTo>
                  <a:lnTo>
                    <a:pt x="0" y="1434084"/>
                  </a:lnTo>
                  <a:lnTo>
                    <a:pt x="1690115" y="1434084"/>
                  </a:lnTo>
                  <a:lnTo>
                    <a:pt x="16901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61310" y="1489709"/>
              <a:ext cx="1690370" cy="1434465"/>
            </a:xfrm>
            <a:custGeom>
              <a:avLst/>
              <a:gdLst/>
              <a:ahLst/>
              <a:cxnLst/>
              <a:rect l="l" t="t" r="r" b="b"/>
              <a:pathLst>
                <a:path w="1690370" h="1434464">
                  <a:moveTo>
                    <a:pt x="0" y="1434084"/>
                  </a:moveTo>
                  <a:lnTo>
                    <a:pt x="1690115" y="1434084"/>
                  </a:lnTo>
                  <a:lnTo>
                    <a:pt x="1690115" y="0"/>
                  </a:lnTo>
                  <a:lnTo>
                    <a:pt x="0" y="0"/>
                  </a:lnTo>
                  <a:lnTo>
                    <a:pt x="0" y="143408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49118" y="1808225"/>
              <a:ext cx="1702435" cy="829310"/>
            </a:xfrm>
            <a:custGeom>
              <a:avLst/>
              <a:gdLst/>
              <a:ahLst/>
              <a:cxnLst/>
              <a:rect l="l" t="t" r="r" b="b"/>
              <a:pathLst>
                <a:path w="1702435" h="829310">
                  <a:moveTo>
                    <a:pt x="6095" y="6096"/>
                  </a:moveTo>
                  <a:lnTo>
                    <a:pt x="1677923" y="0"/>
                  </a:lnTo>
                </a:path>
                <a:path w="1702435" h="829310">
                  <a:moveTo>
                    <a:pt x="32004" y="291084"/>
                  </a:moveTo>
                  <a:lnTo>
                    <a:pt x="1702308" y="286512"/>
                  </a:lnTo>
                </a:path>
                <a:path w="1702435" h="829310">
                  <a:moveTo>
                    <a:pt x="32004" y="548639"/>
                  </a:moveTo>
                  <a:lnTo>
                    <a:pt x="1702308" y="544068"/>
                  </a:lnTo>
                </a:path>
                <a:path w="1702435" h="829310">
                  <a:moveTo>
                    <a:pt x="0" y="829056"/>
                  </a:moveTo>
                  <a:lnTo>
                    <a:pt x="1671828" y="82448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20924" y="3154679"/>
              <a:ext cx="1689100" cy="1432560"/>
            </a:xfrm>
            <a:custGeom>
              <a:avLst/>
              <a:gdLst/>
              <a:ahLst/>
              <a:cxnLst/>
              <a:rect l="l" t="t" r="r" b="b"/>
              <a:pathLst>
                <a:path w="1689100" h="1432560">
                  <a:moveTo>
                    <a:pt x="1688592" y="0"/>
                  </a:moveTo>
                  <a:lnTo>
                    <a:pt x="0" y="0"/>
                  </a:lnTo>
                  <a:lnTo>
                    <a:pt x="0" y="61722"/>
                  </a:lnTo>
                  <a:lnTo>
                    <a:pt x="0" y="1432560"/>
                  </a:lnTo>
                  <a:lnTo>
                    <a:pt x="1688592" y="1432560"/>
                  </a:lnTo>
                  <a:lnTo>
                    <a:pt x="1688592" y="61722"/>
                  </a:lnTo>
                  <a:lnTo>
                    <a:pt x="168859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744914" y="3202114"/>
          <a:ext cx="1731645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8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32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application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88">
                <a:tc>
                  <a:txBody>
                    <a:bodyPr/>
                    <a:lstStyle/>
                    <a:p>
                      <a:pPr marL="108585">
                        <a:lnSpc>
                          <a:spcPts val="1939"/>
                        </a:lnSpc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transport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556">
                <a:tc>
                  <a:txBody>
                    <a:bodyPr/>
                    <a:lstStyle/>
                    <a:p>
                      <a:pPr marL="191135">
                        <a:lnSpc>
                          <a:spcPts val="1855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network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177">
                <a:tc>
                  <a:txBody>
                    <a:bodyPr/>
                    <a:lstStyle/>
                    <a:p>
                      <a:pPr marL="438150">
                        <a:lnSpc>
                          <a:spcPts val="1985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link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6">
                <a:tc>
                  <a:txBody>
                    <a:bodyPr/>
                    <a:lstStyle/>
                    <a:p>
                      <a:pPr marL="200025">
                        <a:lnSpc>
                          <a:spcPts val="1935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physical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6045708" y="4418076"/>
            <a:ext cx="1689100" cy="1434465"/>
          </a:xfrm>
          <a:custGeom>
            <a:avLst/>
            <a:gdLst/>
            <a:ahLst/>
            <a:cxnLst/>
            <a:rect l="l" t="t" r="r" b="b"/>
            <a:pathLst>
              <a:path w="1689100" h="1434464">
                <a:moveTo>
                  <a:pt x="1688592" y="0"/>
                </a:moveTo>
                <a:lnTo>
                  <a:pt x="0" y="0"/>
                </a:lnTo>
                <a:lnTo>
                  <a:pt x="0" y="63246"/>
                </a:lnTo>
                <a:lnTo>
                  <a:pt x="0" y="1434084"/>
                </a:lnTo>
                <a:lnTo>
                  <a:pt x="1688592" y="1434084"/>
                </a:lnTo>
                <a:lnTo>
                  <a:pt x="1688592" y="63246"/>
                </a:lnTo>
                <a:lnTo>
                  <a:pt x="168859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968174" y="4467034"/>
          <a:ext cx="1731645" cy="1461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8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801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application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109855">
                        <a:lnSpc>
                          <a:spcPts val="1945"/>
                        </a:lnSpc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transport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794">
                <a:tc>
                  <a:txBody>
                    <a:bodyPr/>
                    <a:lstStyle/>
                    <a:p>
                      <a:pPr marL="192405">
                        <a:lnSpc>
                          <a:spcPts val="1855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network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39">
                <a:tc>
                  <a:txBody>
                    <a:bodyPr/>
                    <a:lstStyle/>
                    <a:p>
                      <a:pPr marL="439420">
                        <a:lnSpc>
                          <a:spcPts val="1989"/>
                        </a:lnSpc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link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74">
                <a:tc>
                  <a:txBody>
                    <a:bodyPr/>
                    <a:lstStyle/>
                    <a:p>
                      <a:pPr marL="201295">
                        <a:lnSpc>
                          <a:spcPts val="1930"/>
                        </a:lnSpc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physical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" name="object 28"/>
          <p:cNvGrpSpPr/>
          <p:nvPr/>
        </p:nvGrpSpPr>
        <p:grpSpPr>
          <a:xfrm>
            <a:off x="8345614" y="4411979"/>
            <a:ext cx="1764664" cy="1510665"/>
            <a:chOff x="8345614" y="4411979"/>
            <a:chExt cx="1764664" cy="1510665"/>
          </a:xfrm>
        </p:grpSpPr>
        <p:sp>
          <p:nvSpPr>
            <p:cNvPr id="29" name="object 29"/>
            <p:cNvSpPr/>
            <p:nvPr/>
          </p:nvSpPr>
          <p:spPr>
            <a:xfrm>
              <a:off x="8421624" y="4411979"/>
              <a:ext cx="1689100" cy="1432560"/>
            </a:xfrm>
            <a:custGeom>
              <a:avLst/>
              <a:gdLst/>
              <a:ahLst/>
              <a:cxnLst/>
              <a:rect l="l" t="t" r="r" b="b"/>
              <a:pathLst>
                <a:path w="1689100" h="1432560">
                  <a:moveTo>
                    <a:pt x="1688592" y="0"/>
                  </a:moveTo>
                  <a:lnTo>
                    <a:pt x="1401305" y="0"/>
                  </a:lnTo>
                  <a:lnTo>
                    <a:pt x="1401305" y="61722"/>
                  </a:lnTo>
                  <a:lnTo>
                    <a:pt x="461010" y="61722"/>
                  </a:lnTo>
                  <a:lnTo>
                    <a:pt x="461010" y="0"/>
                  </a:lnTo>
                  <a:lnTo>
                    <a:pt x="0" y="0"/>
                  </a:lnTo>
                  <a:lnTo>
                    <a:pt x="0" y="61722"/>
                  </a:lnTo>
                  <a:lnTo>
                    <a:pt x="0" y="148590"/>
                  </a:lnTo>
                  <a:lnTo>
                    <a:pt x="0" y="1432560"/>
                  </a:lnTo>
                  <a:lnTo>
                    <a:pt x="1688592" y="1432560"/>
                  </a:lnTo>
                  <a:lnTo>
                    <a:pt x="1688592" y="148590"/>
                  </a:lnTo>
                  <a:lnTo>
                    <a:pt x="1688592" y="61722"/>
                  </a:lnTo>
                  <a:lnTo>
                    <a:pt x="168859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59902" y="4473701"/>
              <a:ext cx="1689100" cy="1434465"/>
            </a:xfrm>
            <a:custGeom>
              <a:avLst/>
              <a:gdLst/>
              <a:ahLst/>
              <a:cxnLst/>
              <a:rect l="l" t="t" r="r" b="b"/>
              <a:pathLst>
                <a:path w="1689100" h="1434464">
                  <a:moveTo>
                    <a:pt x="1688592" y="0"/>
                  </a:moveTo>
                  <a:lnTo>
                    <a:pt x="0" y="0"/>
                  </a:lnTo>
                  <a:lnTo>
                    <a:pt x="0" y="1434084"/>
                  </a:lnTo>
                  <a:lnTo>
                    <a:pt x="1688592" y="1434084"/>
                  </a:lnTo>
                  <a:lnTo>
                    <a:pt x="1688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59902" y="4473701"/>
              <a:ext cx="1689100" cy="1434465"/>
            </a:xfrm>
            <a:custGeom>
              <a:avLst/>
              <a:gdLst/>
              <a:ahLst/>
              <a:cxnLst/>
              <a:rect l="l" t="t" r="r" b="b"/>
              <a:pathLst>
                <a:path w="1689100" h="1434464">
                  <a:moveTo>
                    <a:pt x="0" y="1434084"/>
                  </a:moveTo>
                  <a:lnTo>
                    <a:pt x="1688592" y="1434084"/>
                  </a:lnTo>
                  <a:lnTo>
                    <a:pt x="1688592" y="0"/>
                  </a:lnTo>
                  <a:lnTo>
                    <a:pt x="0" y="0"/>
                  </a:lnTo>
                  <a:lnTo>
                    <a:pt x="0" y="143408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374189" y="4481321"/>
            <a:ext cx="11785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indent="-5397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applic</a:t>
            </a:r>
            <a:r>
              <a:rPr sz="1800" spc="5" dirty="0">
                <a:latin typeface="Comic Sans MS"/>
                <a:cs typeface="Comic Sans MS"/>
              </a:rPr>
              <a:t>at</a:t>
            </a:r>
            <a:r>
              <a:rPr sz="1800" spc="-5" dirty="0">
                <a:latin typeface="Comic Sans MS"/>
                <a:cs typeface="Comic Sans MS"/>
              </a:rPr>
              <a:t>ion  transport  </a:t>
            </a:r>
            <a:r>
              <a:rPr sz="1800" dirty="0">
                <a:latin typeface="Comic Sans MS"/>
                <a:cs typeface="Comic Sans MS"/>
              </a:rPr>
              <a:t>network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70976" y="5355145"/>
            <a:ext cx="610870" cy="2476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1860"/>
              </a:lnSpc>
            </a:pPr>
            <a:r>
              <a:rPr sz="1800" dirty="0">
                <a:latin typeface="Comic Sans MS"/>
                <a:cs typeface="Comic Sans MS"/>
              </a:rPr>
              <a:t>link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48496" y="5578855"/>
            <a:ext cx="871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physical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036498" y="2884932"/>
            <a:ext cx="3026410" cy="2752725"/>
            <a:chOff x="7036498" y="2884932"/>
            <a:chExt cx="3026410" cy="2752725"/>
          </a:xfrm>
        </p:grpSpPr>
        <p:sp>
          <p:nvSpPr>
            <p:cNvPr id="36" name="object 36"/>
            <p:cNvSpPr/>
            <p:nvPr/>
          </p:nvSpPr>
          <p:spPr>
            <a:xfrm>
              <a:off x="8346185" y="4793742"/>
              <a:ext cx="1702435" cy="829310"/>
            </a:xfrm>
            <a:custGeom>
              <a:avLst/>
              <a:gdLst/>
              <a:ahLst/>
              <a:cxnLst/>
              <a:rect l="l" t="t" r="r" b="b"/>
              <a:pathLst>
                <a:path w="1702434" h="829310">
                  <a:moveTo>
                    <a:pt x="7620" y="4571"/>
                  </a:moveTo>
                  <a:lnTo>
                    <a:pt x="1676400" y="0"/>
                  </a:lnTo>
                </a:path>
                <a:path w="1702434" h="829310">
                  <a:moveTo>
                    <a:pt x="32004" y="289559"/>
                  </a:moveTo>
                  <a:lnTo>
                    <a:pt x="1702308" y="284987"/>
                  </a:lnTo>
                </a:path>
                <a:path w="1702434" h="829310">
                  <a:moveTo>
                    <a:pt x="32004" y="547115"/>
                  </a:moveTo>
                  <a:lnTo>
                    <a:pt x="1702308" y="542543"/>
                  </a:lnTo>
                </a:path>
                <a:path w="1702434" h="829310">
                  <a:moveTo>
                    <a:pt x="0" y="829055"/>
                  </a:moveTo>
                  <a:lnTo>
                    <a:pt x="1670304" y="82295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21652" y="2884931"/>
              <a:ext cx="1690370" cy="925194"/>
            </a:xfrm>
            <a:custGeom>
              <a:avLst/>
              <a:gdLst/>
              <a:ahLst/>
              <a:cxnLst/>
              <a:rect l="l" t="t" r="r" b="b"/>
              <a:pathLst>
                <a:path w="1690370" h="925195">
                  <a:moveTo>
                    <a:pt x="1690116" y="0"/>
                  </a:moveTo>
                  <a:lnTo>
                    <a:pt x="0" y="0"/>
                  </a:lnTo>
                  <a:lnTo>
                    <a:pt x="0" y="61722"/>
                  </a:lnTo>
                  <a:lnTo>
                    <a:pt x="0" y="925068"/>
                  </a:lnTo>
                  <a:lnTo>
                    <a:pt x="1690116" y="925068"/>
                  </a:lnTo>
                  <a:lnTo>
                    <a:pt x="1690116" y="61722"/>
                  </a:lnTo>
                  <a:lnTo>
                    <a:pt x="16901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50785" y="2946654"/>
              <a:ext cx="1690370" cy="894715"/>
            </a:xfrm>
            <a:custGeom>
              <a:avLst/>
              <a:gdLst/>
              <a:ahLst/>
              <a:cxnLst/>
              <a:rect l="l" t="t" r="r" b="b"/>
              <a:pathLst>
                <a:path w="1690370" h="894714">
                  <a:moveTo>
                    <a:pt x="1690116" y="0"/>
                  </a:moveTo>
                  <a:lnTo>
                    <a:pt x="0" y="0"/>
                  </a:lnTo>
                  <a:lnTo>
                    <a:pt x="0" y="894588"/>
                  </a:lnTo>
                  <a:lnTo>
                    <a:pt x="1690116" y="894588"/>
                  </a:lnTo>
                  <a:lnTo>
                    <a:pt x="1690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50785" y="2946654"/>
              <a:ext cx="1690370" cy="894715"/>
            </a:xfrm>
            <a:custGeom>
              <a:avLst/>
              <a:gdLst/>
              <a:ahLst/>
              <a:cxnLst/>
              <a:rect l="l" t="t" r="r" b="b"/>
              <a:pathLst>
                <a:path w="1690370" h="894714">
                  <a:moveTo>
                    <a:pt x="0" y="894588"/>
                  </a:moveTo>
                  <a:lnTo>
                    <a:pt x="1690116" y="894588"/>
                  </a:lnTo>
                  <a:lnTo>
                    <a:pt x="1690116" y="0"/>
                  </a:lnTo>
                  <a:lnTo>
                    <a:pt x="0" y="0"/>
                  </a:lnTo>
                  <a:lnTo>
                    <a:pt x="0" y="89458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043356" y="2953639"/>
            <a:ext cx="11607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095" marR="3619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net</a:t>
            </a:r>
            <a:r>
              <a:rPr sz="1800" spc="5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ork  link  physical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871467" y="1638935"/>
            <a:ext cx="5965825" cy="4159885"/>
            <a:chOff x="3871467" y="1638935"/>
            <a:chExt cx="5965825" cy="4159885"/>
          </a:xfrm>
        </p:grpSpPr>
        <p:sp>
          <p:nvSpPr>
            <p:cNvPr id="42" name="object 42"/>
            <p:cNvSpPr/>
            <p:nvPr/>
          </p:nvSpPr>
          <p:spPr>
            <a:xfrm>
              <a:off x="7052310" y="3266694"/>
              <a:ext cx="1697989" cy="289560"/>
            </a:xfrm>
            <a:custGeom>
              <a:avLst/>
              <a:gdLst/>
              <a:ahLst/>
              <a:cxnLst/>
              <a:rect l="l" t="t" r="r" b="b"/>
              <a:pathLst>
                <a:path w="1697990" h="289560">
                  <a:moveTo>
                    <a:pt x="0" y="4571"/>
                  </a:moveTo>
                  <a:lnTo>
                    <a:pt x="1671828" y="0"/>
                  </a:lnTo>
                </a:path>
                <a:path w="1697990" h="289560">
                  <a:moveTo>
                    <a:pt x="25908" y="289559"/>
                  </a:moveTo>
                  <a:lnTo>
                    <a:pt x="1697736" y="2849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71467" y="1638935"/>
              <a:ext cx="114300" cy="1029335"/>
            </a:xfrm>
            <a:custGeom>
              <a:avLst/>
              <a:gdLst/>
              <a:ahLst/>
              <a:cxnLst/>
              <a:rect l="l" t="t" r="r" b="b"/>
              <a:pathLst>
                <a:path w="114300" h="1029335">
                  <a:moveTo>
                    <a:pt x="38058" y="914696"/>
                  </a:moveTo>
                  <a:lnTo>
                    <a:pt x="0" y="915035"/>
                  </a:lnTo>
                  <a:lnTo>
                    <a:pt x="58166" y="1028826"/>
                  </a:lnTo>
                  <a:lnTo>
                    <a:pt x="104675" y="933703"/>
                  </a:lnTo>
                  <a:lnTo>
                    <a:pt x="38227" y="933703"/>
                  </a:lnTo>
                  <a:lnTo>
                    <a:pt x="38058" y="914696"/>
                  </a:lnTo>
                  <a:close/>
                </a:path>
                <a:path w="114300" h="1029335">
                  <a:moveTo>
                    <a:pt x="76158" y="914358"/>
                  </a:moveTo>
                  <a:lnTo>
                    <a:pt x="38058" y="914696"/>
                  </a:lnTo>
                  <a:lnTo>
                    <a:pt x="38227" y="933703"/>
                  </a:lnTo>
                  <a:lnTo>
                    <a:pt x="76327" y="933450"/>
                  </a:lnTo>
                  <a:lnTo>
                    <a:pt x="76158" y="914358"/>
                  </a:lnTo>
                  <a:close/>
                </a:path>
                <a:path w="114300" h="1029335">
                  <a:moveTo>
                    <a:pt x="114300" y="914018"/>
                  </a:moveTo>
                  <a:lnTo>
                    <a:pt x="76158" y="914358"/>
                  </a:lnTo>
                  <a:lnTo>
                    <a:pt x="76327" y="933450"/>
                  </a:lnTo>
                  <a:lnTo>
                    <a:pt x="38227" y="933703"/>
                  </a:lnTo>
                  <a:lnTo>
                    <a:pt x="104675" y="933703"/>
                  </a:lnTo>
                  <a:lnTo>
                    <a:pt x="114300" y="914018"/>
                  </a:lnTo>
                  <a:close/>
                </a:path>
                <a:path w="114300" h="1029335">
                  <a:moveTo>
                    <a:pt x="68072" y="0"/>
                  </a:moveTo>
                  <a:lnTo>
                    <a:pt x="29972" y="253"/>
                  </a:lnTo>
                  <a:lnTo>
                    <a:pt x="38058" y="914696"/>
                  </a:lnTo>
                  <a:lnTo>
                    <a:pt x="76158" y="914358"/>
                  </a:lnTo>
                  <a:lnTo>
                    <a:pt x="680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92161" y="3016758"/>
              <a:ext cx="1879600" cy="2763520"/>
            </a:xfrm>
            <a:custGeom>
              <a:avLst/>
              <a:gdLst/>
              <a:ahLst/>
              <a:cxnLst/>
              <a:rect l="l" t="t" r="r" b="b"/>
              <a:pathLst>
                <a:path w="1879600" h="2763520">
                  <a:moveTo>
                    <a:pt x="830580" y="32003"/>
                  </a:moveTo>
                  <a:lnTo>
                    <a:pt x="838200" y="2763011"/>
                  </a:lnTo>
                </a:path>
                <a:path w="1879600" h="2763520">
                  <a:moveTo>
                    <a:pt x="7620" y="615695"/>
                  </a:moveTo>
                  <a:lnTo>
                    <a:pt x="7620" y="0"/>
                  </a:lnTo>
                </a:path>
                <a:path w="1879600" h="2763520">
                  <a:moveTo>
                    <a:pt x="0" y="19812"/>
                  </a:moveTo>
                  <a:lnTo>
                    <a:pt x="833628" y="22859"/>
                  </a:lnTo>
                </a:path>
                <a:path w="1879600" h="2763520">
                  <a:moveTo>
                    <a:pt x="830580" y="2749295"/>
                  </a:moveTo>
                  <a:lnTo>
                    <a:pt x="1879092" y="2759964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230614" y="4607814"/>
              <a:ext cx="114300" cy="1169670"/>
            </a:xfrm>
            <a:custGeom>
              <a:avLst/>
              <a:gdLst/>
              <a:ahLst/>
              <a:cxnLst/>
              <a:rect l="l" t="t" r="r" b="b"/>
              <a:pathLst>
                <a:path w="114300" h="1169670">
                  <a:moveTo>
                    <a:pt x="38057" y="114003"/>
                  </a:moveTo>
                  <a:lnTo>
                    <a:pt x="21589" y="1168615"/>
                  </a:lnTo>
                  <a:lnTo>
                    <a:pt x="59689" y="1169200"/>
                  </a:lnTo>
                  <a:lnTo>
                    <a:pt x="76155" y="114595"/>
                  </a:lnTo>
                  <a:lnTo>
                    <a:pt x="38057" y="114003"/>
                  </a:lnTo>
                  <a:close/>
                </a:path>
                <a:path w="114300" h="1169670">
                  <a:moveTo>
                    <a:pt x="104593" y="94996"/>
                  </a:moveTo>
                  <a:lnTo>
                    <a:pt x="38353" y="94996"/>
                  </a:lnTo>
                  <a:lnTo>
                    <a:pt x="76453" y="95504"/>
                  </a:lnTo>
                  <a:lnTo>
                    <a:pt x="76155" y="114595"/>
                  </a:lnTo>
                  <a:lnTo>
                    <a:pt x="114300" y="115188"/>
                  </a:lnTo>
                  <a:lnTo>
                    <a:pt x="104593" y="94996"/>
                  </a:lnTo>
                  <a:close/>
                </a:path>
                <a:path w="114300" h="1169670">
                  <a:moveTo>
                    <a:pt x="38353" y="94996"/>
                  </a:moveTo>
                  <a:lnTo>
                    <a:pt x="38057" y="114003"/>
                  </a:lnTo>
                  <a:lnTo>
                    <a:pt x="76155" y="114595"/>
                  </a:lnTo>
                  <a:lnTo>
                    <a:pt x="76453" y="95504"/>
                  </a:lnTo>
                  <a:lnTo>
                    <a:pt x="38353" y="94996"/>
                  </a:lnTo>
                  <a:close/>
                </a:path>
                <a:path w="114300" h="1169670">
                  <a:moveTo>
                    <a:pt x="58927" y="0"/>
                  </a:moveTo>
                  <a:lnTo>
                    <a:pt x="0" y="113411"/>
                  </a:lnTo>
                  <a:lnTo>
                    <a:pt x="38057" y="114003"/>
                  </a:lnTo>
                  <a:lnTo>
                    <a:pt x="38353" y="94996"/>
                  </a:lnTo>
                  <a:lnTo>
                    <a:pt x="104593" y="94996"/>
                  </a:lnTo>
                  <a:lnTo>
                    <a:pt x="5892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63161" y="2683002"/>
              <a:ext cx="3450590" cy="981710"/>
            </a:xfrm>
            <a:custGeom>
              <a:avLst/>
              <a:gdLst/>
              <a:ahLst/>
              <a:cxnLst/>
              <a:rect l="l" t="t" r="r" b="b"/>
              <a:pathLst>
                <a:path w="3450590" h="981710">
                  <a:moveTo>
                    <a:pt x="0" y="28956"/>
                  </a:moveTo>
                  <a:lnTo>
                    <a:pt x="1871472" y="0"/>
                  </a:lnTo>
                </a:path>
                <a:path w="3450590" h="981710">
                  <a:moveTo>
                    <a:pt x="1833372" y="16763"/>
                  </a:moveTo>
                  <a:lnTo>
                    <a:pt x="3450336" y="981456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882633" y="4179570"/>
              <a:ext cx="940435" cy="381000"/>
            </a:xfrm>
            <a:custGeom>
              <a:avLst/>
              <a:gdLst/>
              <a:ahLst/>
              <a:cxnLst/>
              <a:rect l="l" t="t" r="r" b="b"/>
              <a:pathLst>
                <a:path w="940434" h="381000">
                  <a:moveTo>
                    <a:pt x="940307" y="0"/>
                  </a:moveTo>
                  <a:lnTo>
                    <a:pt x="0" y="0"/>
                  </a:lnTo>
                  <a:lnTo>
                    <a:pt x="0" y="380999"/>
                  </a:lnTo>
                  <a:lnTo>
                    <a:pt x="940307" y="380999"/>
                  </a:lnTo>
                  <a:lnTo>
                    <a:pt x="9403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882633" y="4179570"/>
              <a:ext cx="940435" cy="381000"/>
            </a:xfrm>
            <a:custGeom>
              <a:avLst/>
              <a:gdLst/>
              <a:ahLst/>
              <a:cxnLst/>
              <a:rect l="l" t="t" r="r" b="b"/>
              <a:pathLst>
                <a:path w="940434" h="381000">
                  <a:moveTo>
                    <a:pt x="0" y="380999"/>
                  </a:moveTo>
                  <a:lnTo>
                    <a:pt x="940307" y="380999"/>
                  </a:lnTo>
                  <a:lnTo>
                    <a:pt x="940307" y="0"/>
                  </a:lnTo>
                  <a:lnTo>
                    <a:pt x="0" y="0"/>
                  </a:lnTo>
                  <a:lnTo>
                    <a:pt x="0" y="380999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896921" y="4279646"/>
            <a:ext cx="250190" cy="1803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06680">
              <a:lnSpc>
                <a:spcPts val="1415"/>
              </a:lnSpc>
            </a:pPr>
            <a:r>
              <a:rPr sz="1800" spc="-5" dirty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40443" y="4193857"/>
            <a:ext cx="668655" cy="2660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020" rIns="0" bIns="0" rtlCol="0">
            <a:spAutoFit/>
          </a:bodyPr>
          <a:lstStyle/>
          <a:p>
            <a:pPr>
              <a:lnSpc>
                <a:spcPts val="1825"/>
              </a:lnSpc>
              <a:spcBef>
                <a:spcPts val="260"/>
              </a:spcBef>
            </a:pP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ata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465766" y="1243774"/>
            <a:ext cx="969010" cy="409575"/>
            <a:chOff x="3465766" y="1243774"/>
            <a:chExt cx="969010" cy="409575"/>
          </a:xfrm>
        </p:grpSpPr>
        <p:sp>
          <p:nvSpPr>
            <p:cNvPr id="52" name="object 52"/>
            <p:cNvSpPr/>
            <p:nvPr/>
          </p:nvSpPr>
          <p:spPr>
            <a:xfrm>
              <a:off x="3480053" y="1258061"/>
              <a:ext cx="940435" cy="381000"/>
            </a:xfrm>
            <a:custGeom>
              <a:avLst/>
              <a:gdLst/>
              <a:ahLst/>
              <a:cxnLst/>
              <a:rect l="l" t="t" r="r" b="b"/>
              <a:pathLst>
                <a:path w="940435" h="381000">
                  <a:moveTo>
                    <a:pt x="940308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40308" y="381000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80053" y="1258061"/>
              <a:ext cx="940435" cy="381000"/>
            </a:xfrm>
            <a:custGeom>
              <a:avLst/>
              <a:gdLst/>
              <a:ahLst/>
              <a:cxnLst/>
              <a:rect l="l" t="t" r="r" b="b"/>
              <a:pathLst>
                <a:path w="940435" h="381000">
                  <a:moveTo>
                    <a:pt x="0" y="381000"/>
                  </a:moveTo>
                  <a:lnTo>
                    <a:pt x="940308" y="381000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837497" y="1496059"/>
            <a:ext cx="173799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09575" algn="ctr">
              <a:lnSpc>
                <a:spcPts val="108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applic</a:t>
            </a:r>
            <a:r>
              <a:rPr sz="1800" spc="25" dirty="0">
                <a:latin typeface="Comic Sans MS"/>
                <a:cs typeface="Comic Sans MS"/>
              </a:rPr>
              <a:t> </a:t>
            </a:r>
            <a:r>
              <a:rPr sz="2700" spc="-7" baseline="49382" dirty="0">
                <a:solidFill>
                  <a:srgbClr val="FF0000"/>
                </a:solidFill>
                <a:latin typeface="Comic Sans MS"/>
                <a:cs typeface="Comic Sans MS"/>
              </a:rPr>
              <a:t>data</a:t>
            </a:r>
            <a:endParaRPr sz="2700" baseline="49382">
              <a:latin typeface="Comic Sans MS"/>
              <a:cs typeface="Comic Sans MS"/>
            </a:endParaRPr>
          </a:p>
          <a:p>
            <a:pPr marL="162560" algn="ctr">
              <a:lnSpc>
                <a:spcPts val="1080"/>
              </a:lnSpc>
            </a:pPr>
            <a:r>
              <a:rPr sz="1800" spc="-5" dirty="0">
                <a:latin typeface="Comic Sans MS"/>
                <a:cs typeface="Comic Sans MS"/>
              </a:rPr>
              <a:t>ation</a:t>
            </a:r>
            <a:endParaRPr sz="1800">
              <a:latin typeface="Comic Sans MS"/>
              <a:cs typeface="Comic Sans MS"/>
            </a:endParaRPr>
          </a:p>
          <a:p>
            <a:pPr marL="134620" marR="567690" algn="ctr">
              <a:lnSpc>
                <a:spcPct val="100000"/>
              </a:lnSpc>
            </a:pPr>
            <a:r>
              <a:rPr sz="1800" spc="-5" dirty="0">
                <a:latin typeface="Comic Sans MS"/>
                <a:cs typeface="Comic Sans MS"/>
              </a:rPr>
              <a:t>tr</a:t>
            </a:r>
            <a:r>
              <a:rPr sz="1800" spc="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nsport  network  link  physical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7516" y="507314"/>
            <a:ext cx="4801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90" dirty="0">
                <a:solidFill>
                  <a:srgbClr val="000000"/>
                </a:solidFill>
                <a:latin typeface="Trebuchet MS"/>
                <a:cs typeface="Trebuchet MS"/>
              </a:rPr>
              <a:t>Protocol </a:t>
            </a:r>
            <a:r>
              <a:rPr b="0" spc="-200" dirty="0">
                <a:solidFill>
                  <a:srgbClr val="000000"/>
                </a:solidFill>
                <a:latin typeface="Trebuchet MS"/>
                <a:cs typeface="Trebuchet MS"/>
              </a:rPr>
              <a:t>layering </a:t>
            </a:r>
            <a:r>
              <a:rPr b="0" spc="-145" dirty="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b="0" spc="-434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b="0" spc="-215" dirty="0">
                <a:solidFill>
                  <a:srgbClr val="000000"/>
                </a:solidFill>
                <a:latin typeface="Trebuchet MS"/>
                <a:cs typeface="Trebuchet MS"/>
              </a:rPr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5941" y="1415669"/>
            <a:ext cx="6259195" cy="139636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2400" spc="-10" dirty="0">
                <a:latin typeface="Carlito"/>
                <a:cs typeface="Carlito"/>
              </a:rPr>
              <a:t>Each </a:t>
            </a:r>
            <a:r>
              <a:rPr sz="2400" spc="-15" dirty="0">
                <a:latin typeface="Carlito"/>
                <a:cs typeface="Carlito"/>
              </a:rPr>
              <a:t>layer </a:t>
            </a:r>
            <a:r>
              <a:rPr sz="2400" spc="-20" dirty="0">
                <a:latin typeface="Carlito"/>
                <a:cs typeface="Carlito"/>
              </a:rPr>
              <a:t>takes </a:t>
            </a:r>
            <a:r>
              <a:rPr sz="2400" spc="-15" dirty="0">
                <a:latin typeface="Carlito"/>
                <a:cs typeface="Carlito"/>
              </a:rPr>
              <a:t>data from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above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adds </a:t>
            </a:r>
            <a:r>
              <a:rPr sz="2400" spc="-5" dirty="0">
                <a:latin typeface="Carlito"/>
                <a:cs typeface="Carlito"/>
              </a:rPr>
              <a:t>header </a:t>
            </a:r>
            <a:r>
              <a:rPr sz="2400" spc="-10" dirty="0">
                <a:latin typeface="Carlito"/>
                <a:cs typeface="Carlito"/>
              </a:rPr>
              <a:t>information </a:t>
            </a:r>
            <a:r>
              <a:rPr sz="2400" spc="-15" dirty="0">
                <a:latin typeface="Carlito"/>
                <a:cs typeface="Carlito"/>
              </a:rPr>
              <a:t>to create </a:t>
            </a:r>
            <a:r>
              <a:rPr sz="2400" spc="-5" dirty="0">
                <a:latin typeface="Carlito"/>
                <a:cs typeface="Carlito"/>
              </a:rPr>
              <a:t>new </a:t>
            </a:r>
            <a:r>
              <a:rPr sz="2400" spc="-15" dirty="0">
                <a:latin typeface="Carlito"/>
                <a:cs typeface="Carlito"/>
              </a:rPr>
              <a:t>data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unit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passes </a:t>
            </a:r>
            <a:r>
              <a:rPr sz="2400" spc="-10" dirty="0">
                <a:latin typeface="Carlito"/>
                <a:cs typeface="Carlito"/>
              </a:rPr>
              <a:t>new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5" dirty="0">
                <a:latin typeface="Carlito"/>
                <a:cs typeface="Carlito"/>
              </a:rPr>
              <a:t>unit </a:t>
            </a:r>
            <a:r>
              <a:rPr sz="2400" spc="-15" dirty="0">
                <a:latin typeface="Carlito"/>
                <a:cs typeface="Carlito"/>
              </a:rPr>
              <a:t>to layer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below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4491" y="6427114"/>
            <a:ext cx="796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I</a:t>
            </a:r>
            <a:r>
              <a:rPr sz="1200" spc="-10" dirty="0">
                <a:solidFill>
                  <a:srgbClr val="888888"/>
                </a:solidFill>
                <a:latin typeface="Carlito"/>
                <a:cs typeface="Carlito"/>
              </a:rPr>
              <a:t>n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t</a:t>
            </a:r>
            <a:r>
              <a:rPr sz="1200" spc="-25" dirty="0">
                <a:solidFill>
                  <a:srgbClr val="888888"/>
                </a:solidFill>
                <a:latin typeface="Carlito"/>
                <a:cs typeface="Carlito"/>
              </a:rPr>
              <a:t>r</a:t>
            </a:r>
            <a:r>
              <a:rPr sz="1200" spc="-5" dirty="0">
                <a:solidFill>
                  <a:srgbClr val="888888"/>
                </a:solidFill>
                <a:latin typeface="Carlito"/>
                <a:cs typeface="Carlito"/>
              </a:rPr>
              <a:t>o</a:t>
            </a:r>
            <a:r>
              <a:rPr sz="1200" spc="5" dirty="0">
                <a:solidFill>
                  <a:srgbClr val="888888"/>
                </a:solidFill>
                <a:latin typeface="Carlito"/>
                <a:cs typeface="Carlito"/>
              </a:rPr>
              <a:t>d</a:t>
            </a:r>
            <a:r>
              <a:rPr sz="1200" spc="-10" dirty="0">
                <a:solidFill>
                  <a:srgbClr val="888888"/>
                </a:solidFill>
                <a:latin typeface="Carlito"/>
                <a:cs typeface="Carlito"/>
              </a:rPr>
              <a:t>u</a:t>
            </a:r>
            <a:r>
              <a:rPr sz="1200" spc="-5" dirty="0">
                <a:solidFill>
                  <a:srgbClr val="888888"/>
                </a:solidFill>
                <a:latin typeface="Carlito"/>
                <a:cs typeface="Carlito"/>
              </a:rPr>
              <a:t>c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tion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10218" y="3617976"/>
            <a:ext cx="2324100" cy="2025650"/>
            <a:chOff x="2510218" y="3617976"/>
            <a:chExt cx="2324100" cy="2025650"/>
          </a:xfrm>
        </p:grpSpPr>
        <p:sp>
          <p:nvSpPr>
            <p:cNvPr id="6" name="object 6"/>
            <p:cNvSpPr/>
            <p:nvPr/>
          </p:nvSpPr>
          <p:spPr>
            <a:xfrm>
              <a:off x="2622804" y="3617975"/>
              <a:ext cx="2211705" cy="1926589"/>
            </a:xfrm>
            <a:custGeom>
              <a:avLst/>
              <a:gdLst/>
              <a:ahLst/>
              <a:cxnLst/>
              <a:rect l="l" t="t" r="r" b="b"/>
              <a:pathLst>
                <a:path w="2211704" h="1926589">
                  <a:moveTo>
                    <a:pt x="2211324" y="0"/>
                  </a:moveTo>
                  <a:lnTo>
                    <a:pt x="0" y="0"/>
                  </a:lnTo>
                  <a:lnTo>
                    <a:pt x="0" y="84582"/>
                  </a:lnTo>
                  <a:lnTo>
                    <a:pt x="0" y="1926336"/>
                  </a:lnTo>
                  <a:lnTo>
                    <a:pt x="2211324" y="1926336"/>
                  </a:lnTo>
                  <a:lnTo>
                    <a:pt x="2211324" y="84582"/>
                  </a:lnTo>
                  <a:lnTo>
                    <a:pt x="221132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39745" y="3702558"/>
              <a:ext cx="2211705" cy="1926589"/>
            </a:xfrm>
            <a:custGeom>
              <a:avLst/>
              <a:gdLst/>
              <a:ahLst/>
              <a:cxnLst/>
              <a:rect l="l" t="t" r="r" b="b"/>
              <a:pathLst>
                <a:path w="2211704" h="1926589">
                  <a:moveTo>
                    <a:pt x="2211324" y="0"/>
                  </a:moveTo>
                  <a:lnTo>
                    <a:pt x="0" y="0"/>
                  </a:lnTo>
                  <a:lnTo>
                    <a:pt x="0" y="1926336"/>
                  </a:lnTo>
                  <a:lnTo>
                    <a:pt x="2211324" y="1926336"/>
                  </a:lnTo>
                  <a:lnTo>
                    <a:pt x="2211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39745" y="3702558"/>
              <a:ext cx="2211705" cy="1926589"/>
            </a:xfrm>
            <a:custGeom>
              <a:avLst/>
              <a:gdLst/>
              <a:ahLst/>
              <a:cxnLst/>
              <a:rect l="l" t="t" r="r" b="b"/>
              <a:pathLst>
                <a:path w="2211704" h="1926589">
                  <a:moveTo>
                    <a:pt x="0" y="1926336"/>
                  </a:moveTo>
                  <a:lnTo>
                    <a:pt x="2211324" y="1926336"/>
                  </a:lnTo>
                  <a:lnTo>
                    <a:pt x="2211324" y="0"/>
                  </a:lnTo>
                  <a:lnTo>
                    <a:pt x="0" y="0"/>
                  </a:lnTo>
                  <a:lnTo>
                    <a:pt x="0" y="1926336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24505" y="4130802"/>
              <a:ext cx="2226945" cy="1114425"/>
            </a:xfrm>
            <a:custGeom>
              <a:avLst/>
              <a:gdLst/>
              <a:ahLst/>
              <a:cxnLst/>
              <a:rect l="l" t="t" r="r" b="b"/>
              <a:pathLst>
                <a:path w="2226945" h="1114425">
                  <a:moveTo>
                    <a:pt x="7619" y="6096"/>
                  </a:moveTo>
                  <a:lnTo>
                    <a:pt x="2194560" y="0"/>
                  </a:lnTo>
                </a:path>
                <a:path w="2226945" h="1114425">
                  <a:moveTo>
                    <a:pt x="41148" y="390144"/>
                  </a:moveTo>
                  <a:lnTo>
                    <a:pt x="2226564" y="384048"/>
                  </a:lnTo>
                </a:path>
                <a:path w="2226945" h="1114425">
                  <a:moveTo>
                    <a:pt x="41148" y="736092"/>
                  </a:moveTo>
                  <a:lnTo>
                    <a:pt x="2226564" y="729996"/>
                  </a:lnTo>
                </a:path>
                <a:path w="2226945" h="1114425">
                  <a:moveTo>
                    <a:pt x="0" y="1114044"/>
                  </a:moveTo>
                  <a:lnTo>
                    <a:pt x="2185416" y="11079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92704" y="3739642"/>
            <a:ext cx="1160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application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6045" y="4013961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transport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28341" y="4287977"/>
            <a:ext cx="889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network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7485" y="4562982"/>
            <a:ext cx="871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74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link  physical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77090" y="3598164"/>
            <a:ext cx="2324100" cy="2025650"/>
            <a:chOff x="5677090" y="3598164"/>
            <a:chExt cx="2324100" cy="2025650"/>
          </a:xfrm>
        </p:grpSpPr>
        <p:sp>
          <p:nvSpPr>
            <p:cNvPr id="15" name="object 15"/>
            <p:cNvSpPr/>
            <p:nvPr/>
          </p:nvSpPr>
          <p:spPr>
            <a:xfrm>
              <a:off x="5789676" y="3598163"/>
              <a:ext cx="2211705" cy="1927860"/>
            </a:xfrm>
            <a:custGeom>
              <a:avLst/>
              <a:gdLst/>
              <a:ahLst/>
              <a:cxnLst/>
              <a:rect l="l" t="t" r="r" b="b"/>
              <a:pathLst>
                <a:path w="2211704" h="1927860">
                  <a:moveTo>
                    <a:pt x="2211324" y="0"/>
                  </a:moveTo>
                  <a:lnTo>
                    <a:pt x="0" y="0"/>
                  </a:lnTo>
                  <a:lnTo>
                    <a:pt x="0" y="84582"/>
                  </a:lnTo>
                  <a:lnTo>
                    <a:pt x="0" y="1927860"/>
                  </a:lnTo>
                  <a:lnTo>
                    <a:pt x="2211324" y="1927860"/>
                  </a:lnTo>
                  <a:lnTo>
                    <a:pt x="2211324" y="84582"/>
                  </a:lnTo>
                  <a:lnTo>
                    <a:pt x="221132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08142" y="3682746"/>
              <a:ext cx="2209800" cy="1926589"/>
            </a:xfrm>
            <a:custGeom>
              <a:avLst/>
              <a:gdLst/>
              <a:ahLst/>
              <a:cxnLst/>
              <a:rect l="l" t="t" r="r" b="b"/>
              <a:pathLst>
                <a:path w="2209800" h="1926589">
                  <a:moveTo>
                    <a:pt x="2209800" y="0"/>
                  </a:moveTo>
                  <a:lnTo>
                    <a:pt x="0" y="0"/>
                  </a:lnTo>
                  <a:lnTo>
                    <a:pt x="0" y="1926335"/>
                  </a:lnTo>
                  <a:lnTo>
                    <a:pt x="2209800" y="1926335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08142" y="3682746"/>
              <a:ext cx="2209800" cy="1926589"/>
            </a:xfrm>
            <a:custGeom>
              <a:avLst/>
              <a:gdLst/>
              <a:ahLst/>
              <a:cxnLst/>
              <a:rect l="l" t="t" r="r" b="b"/>
              <a:pathLst>
                <a:path w="2209800" h="1926589">
                  <a:moveTo>
                    <a:pt x="0" y="1926335"/>
                  </a:moveTo>
                  <a:lnTo>
                    <a:pt x="2209800" y="1926335"/>
                  </a:lnTo>
                  <a:lnTo>
                    <a:pt x="2209800" y="0"/>
                  </a:lnTo>
                  <a:lnTo>
                    <a:pt x="0" y="0"/>
                  </a:lnTo>
                  <a:lnTo>
                    <a:pt x="0" y="192633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91378" y="4110990"/>
              <a:ext cx="2226945" cy="1114425"/>
            </a:xfrm>
            <a:custGeom>
              <a:avLst/>
              <a:gdLst/>
              <a:ahLst/>
              <a:cxnLst/>
              <a:rect l="l" t="t" r="r" b="b"/>
              <a:pathLst>
                <a:path w="2226945" h="1114425">
                  <a:moveTo>
                    <a:pt x="7620" y="7620"/>
                  </a:moveTo>
                  <a:lnTo>
                    <a:pt x="2194560" y="0"/>
                  </a:lnTo>
                </a:path>
                <a:path w="2226945" h="1114425">
                  <a:moveTo>
                    <a:pt x="41148" y="391668"/>
                  </a:moveTo>
                  <a:lnTo>
                    <a:pt x="2226564" y="384048"/>
                  </a:lnTo>
                </a:path>
                <a:path w="2226945" h="1114425">
                  <a:moveTo>
                    <a:pt x="41148" y="736092"/>
                  </a:moveTo>
                  <a:lnTo>
                    <a:pt x="2226564" y="729996"/>
                  </a:lnTo>
                </a:path>
                <a:path w="2226945" h="1114425">
                  <a:moveTo>
                    <a:pt x="0" y="1114044"/>
                  </a:moveTo>
                  <a:lnTo>
                    <a:pt x="2185416" y="11079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760211" y="3720160"/>
            <a:ext cx="11607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ap</a:t>
            </a:r>
            <a:r>
              <a:rPr sz="1800" spc="-10" dirty="0">
                <a:latin typeface="Comic Sans MS"/>
                <a:cs typeface="Comic Sans MS"/>
              </a:rPr>
              <a:t>p</a:t>
            </a:r>
            <a:r>
              <a:rPr sz="1800" dirty="0">
                <a:latin typeface="Comic Sans MS"/>
                <a:cs typeface="Comic Sans MS"/>
              </a:rPr>
              <a:t>lication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13552" y="3995166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transport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95847" y="4269485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net</a:t>
            </a:r>
            <a:r>
              <a:rPr sz="1800" spc="5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ork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4991" y="4543805"/>
            <a:ext cx="871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74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link  physical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30473" y="3105734"/>
            <a:ext cx="728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Comic Sans MS"/>
                <a:cs typeface="Comic Sans MS"/>
              </a:rPr>
              <a:t>sour</a:t>
            </a:r>
            <a:r>
              <a:rPr sz="1800" spc="-10" dirty="0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sz="1800" dirty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73928" y="3163315"/>
            <a:ext cx="1217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C7C30"/>
                </a:solidFill>
                <a:latin typeface="Comic Sans MS"/>
                <a:cs typeface="Comic Sans MS"/>
              </a:rPr>
              <a:t>destination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422019" y="3182873"/>
            <a:ext cx="7854315" cy="2842895"/>
            <a:chOff x="1422019" y="3182873"/>
            <a:chExt cx="7854315" cy="2842895"/>
          </a:xfrm>
        </p:grpSpPr>
        <p:sp>
          <p:nvSpPr>
            <p:cNvPr id="26" name="object 26"/>
            <p:cNvSpPr/>
            <p:nvPr/>
          </p:nvSpPr>
          <p:spPr>
            <a:xfrm>
              <a:off x="1422019" y="3182873"/>
              <a:ext cx="7854315" cy="2842895"/>
            </a:xfrm>
            <a:custGeom>
              <a:avLst/>
              <a:gdLst/>
              <a:ahLst/>
              <a:cxnLst/>
              <a:rect l="l" t="t" r="r" b="b"/>
              <a:pathLst>
                <a:path w="7854315" h="2842895">
                  <a:moveTo>
                    <a:pt x="28575" y="426212"/>
                  </a:moveTo>
                  <a:lnTo>
                    <a:pt x="0" y="426212"/>
                  </a:lnTo>
                  <a:lnTo>
                    <a:pt x="0" y="2832328"/>
                  </a:lnTo>
                  <a:lnTo>
                    <a:pt x="1524" y="2835973"/>
                  </a:lnTo>
                  <a:lnTo>
                    <a:pt x="4190" y="2838653"/>
                  </a:lnTo>
                  <a:lnTo>
                    <a:pt x="6984" y="2841332"/>
                  </a:lnTo>
                  <a:lnTo>
                    <a:pt x="10540" y="2842831"/>
                  </a:lnTo>
                  <a:lnTo>
                    <a:pt x="7819008" y="2833128"/>
                  </a:lnTo>
                  <a:lnTo>
                    <a:pt x="7823566" y="2828544"/>
                  </a:lnTo>
                  <a:lnTo>
                    <a:pt x="28575" y="2828544"/>
                  </a:lnTo>
                  <a:lnTo>
                    <a:pt x="14350" y="2814256"/>
                  </a:lnTo>
                  <a:lnTo>
                    <a:pt x="28574" y="2814238"/>
                  </a:lnTo>
                  <a:lnTo>
                    <a:pt x="28575" y="426212"/>
                  </a:lnTo>
                  <a:close/>
                </a:path>
                <a:path w="7854315" h="2842895">
                  <a:moveTo>
                    <a:pt x="7796783" y="2804584"/>
                  </a:moveTo>
                  <a:lnTo>
                    <a:pt x="14350" y="2814256"/>
                  </a:lnTo>
                  <a:lnTo>
                    <a:pt x="28575" y="2828544"/>
                  </a:lnTo>
                  <a:lnTo>
                    <a:pt x="28575" y="2814238"/>
                  </a:lnTo>
                  <a:lnTo>
                    <a:pt x="7796783" y="2814238"/>
                  </a:lnTo>
                  <a:lnTo>
                    <a:pt x="7796783" y="2804584"/>
                  </a:lnTo>
                  <a:close/>
                </a:path>
                <a:path w="7854315" h="2842895">
                  <a:moveTo>
                    <a:pt x="7796783" y="2814238"/>
                  </a:moveTo>
                  <a:lnTo>
                    <a:pt x="28575" y="2814238"/>
                  </a:lnTo>
                  <a:lnTo>
                    <a:pt x="28575" y="2828544"/>
                  </a:lnTo>
                  <a:lnTo>
                    <a:pt x="7823566" y="2828544"/>
                  </a:lnTo>
                  <a:lnTo>
                    <a:pt x="7825358" y="2826740"/>
                  </a:lnTo>
                  <a:lnTo>
                    <a:pt x="7825358" y="2818853"/>
                  </a:lnTo>
                  <a:lnTo>
                    <a:pt x="7796783" y="2818853"/>
                  </a:lnTo>
                  <a:lnTo>
                    <a:pt x="7796783" y="2814238"/>
                  </a:lnTo>
                  <a:close/>
                </a:path>
                <a:path w="7854315" h="2842895">
                  <a:moveTo>
                    <a:pt x="7811134" y="2804566"/>
                  </a:moveTo>
                  <a:lnTo>
                    <a:pt x="7796783" y="2804584"/>
                  </a:lnTo>
                  <a:lnTo>
                    <a:pt x="7796783" y="2818853"/>
                  </a:lnTo>
                  <a:lnTo>
                    <a:pt x="7811134" y="2804566"/>
                  </a:lnTo>
                  <a:close/>
                </a:path>
                <a:path w="7854315" h="2842895">
                  <a:moveTo>
                    <a:pt x="7825358" y="2804566"/>
                  </a:moveTo>
                  <a:lnTo>
                    <a:pt x="7811134" y="2804566"/>
                  </a:lnTo>
                  <a:lnTo>
                    <a:pt x="7796783" y="2818853"/>
                  </a:lnTo>
                  <a:lnTo>
                    <a:pt x="7825358" y="2818853"/>
                  </a:lnTo>
                  <a:lnTo>
                    <a:pt x="7825358" y="2804566"/>
                  </a:lnTo>
                  <a:close/>
                </a:path>
                <a:path w="7854315" h="2842895">
                  <a:moveTo>
                    <a:pt x="7825358" y="71500"/>
                  </a:moveTo>
                  <a:lnTo>
                    <a:pt x="7796783" y="71500"/>
                  </a:lnTo>
                  <a:lnTo>
                    <a:pt x="7796783" y="2804584"/>
                  </a:lnTo>
                  <a:lnTo>
                    <a:pt x="7825358" y="2804566"/>
                  </a:lnTo>
                  <a:lnTo>
                    <a:pt x="7825358" y="71500"/>
                  </a:lnTo>
                  <a:close/>
                </a:path>
                <a:path w="7854315" h="2842895">
                  <a:moveTo>
                    <a:pt x="7811134" y="0"/>
                  </a:moveTo>
                  <a:lnTo>
                    <a:pt x="7768208" y="85725"/>
                  </a:lnTo>
                  <a:lnTo>
                    <a:pt x="7796783" y="85725"/>
                  </a:lnTo>
                  <a:lnTo>
                    <a:pt x="7796783" y="71500"/>
                  </a:lnTo>
                  <a:lnTo>
                    <a:pt x="7846832" y="71500"/>
                  </a:lnTo>
                  <a:lnTo>
                    <a:pt x="7811134" y="0"/>
                  </a:lnTo>
                  <a:close/>
                </a:path>
                <a:path w="7854315" h="2842895">
                  <a:moveTo>
                    <a:pt x="7846832" y="71500"/>
                  </a:moveTo>
                  <a:lnTo>
                    <a:pt x="7825358" y="71500"/>
                  </a:lnTo>
                  <a:lnTo>
                    <a:pt x="7825358" y="85725"/>
                  </a:lnTo>
                  <a:lnTo>
                    <a:pt x="7853933" y="85725"/>
                  </a:lnTo>
                  <a:lnTo>
                    <a:pt x="7846832" y="715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22298" y="3754373"/>
              <a:ext cx="800100" cy="314325"/>
            </a:xfrm>
            <a:custGeom>
              <a:avLst/>
              <a:gdLst/>
              <a:ahLst/>
              <a:cxnLst/>
              <a:rect l="l" t="t" r="r" b="b"/>
              <a:pathLst>
                <a:path w="800100" h="314325">
                  <a:moveTo>
                    <a:pt x="80010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800100" y="313944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2298" y="3754373"/>
              <a:ext cx="800100" cy="314325"/>
            </a:xfrm>
            <a:custGeom>
              <a:avLst/>
              <a:gdLst/>
              <a:ahLst/>
              <a:cxnLst/>
              <a:rect l="l" t="t" r="r" b="b"/>
              <a:pathLst>
                <a:path w="800100" h="314325">
                  <a:moveTo>
                    <a:pt x="0" y="313944"/>
                  </a:moveTo>
                  <a:lnTo>
                    <a:pt x="800100" y="313944"/>
                  </a:lnTo>
                  <a:lnTo>
                    <a:pt x="800100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96236" y="3728973"/>
            <a:ext cx="2501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M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612772" y="4153280"/>
            <a:ext cx="819150" cy="334645"/>
            <a:chOff x="1612772" y="4153280"/>
            <a:chExt cx="819150" cy="334645"/>
          </a:xfrm>
        </p:grpSpPr>
        <p:sp>
          <p:nvSpPr>
            <p:cNvPr id="31" name="object 31"/>
            <p:cNvSpPr/>
            <p:nvPr/>
          </p:nvSpPr>
          <p:spPr>
            <a:xfrm>
              <a:off x="1622297" y="4162805"/>
              <a:ext cx="800100" cy="315595"/>
            </a:xfrm>
            <a:custGeom>
              <a:avLst/>
              <a:gdLst/>
              <a:ahLst/>
              <a:cxnLst/>
              <a:rect l="l" t="t" r="r" b="b"/>
              <a:pathLst>
                <a:path w="800100" h="315595">
                  <a:moveTo>
                    <a:pt x="800100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800100" y="31546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22297" y="4162805"/>
              <a:ext cx="800100" cy="315595"/>
            </a:xfrm>
            <a:custGeom>
              <a:avLst/>
              <a:gdLst/>
              <a:ahLst/>
              <a:cxnLst/>
              <a:rect l="l" t="t" r="r" b="b"/>
              <a:pathLst>
                <a:path w="800100" h="315595">
                  <a:moveTo>
                    <a:pt x="0" y="315468"/>
                  </a:moveTo>
                  <a:lnTo>
                    <a:pt x="800100" y="315468"/>
                  </a:lnTo>
                  <a:lnTo>
                    <a:pt x="800100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631823" y="4138676"/>
            <a:ext cx="7810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M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45157" y="4546853"/>
            <a:ext cx="800100" cy="315595"/>
          </a:xfrm>
          <a:custGeom>
            <a:avLst/>
            <a:gdLst/>
            <a:ahLst/>
            <a:cxnLst/>
            <a:rect l="l" t="t" r="r" b="b"/>
            <a:pathLst>
              <a:path w="800100" h="315595">
                <a:moveTo>
                  <a:pt x="800100" y="0"/>
                </a:moveTo>
                <a:lnTo>
                  <a:pt x="0" y="0"/>
                </a:lnTo>
                <a:lnTo>
                  <a:pt x="0" y="315468"/>
                </a:lnTo>
                <a:lnTo>
                  <a:pt x="800100" y="315468"/>
                </a:lnTo>
                <a:lnTo>
                  <a:pt x="800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644395" y="4546853"/>
            <a:ext cx="801370" cy="31559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315"/>
              </a:lnSpc>
            </a:pPr>
            <a:r>
              <a:rPr sz="2000" dirty="0">
                <a:latin typeface="Comic Sans MS"/>
                <a:cs typeface="Comic Sans MS"/>
              </a:rPr>
              <a:t>M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45157" y="4927853"/>
            <a:ext cx="800100" cy="315595"/>
          </a:xfrm>
          <a:custGeom>
            <a:avLst/>
            <a:gdLst/>
            <a:ahLst/>
            <a:cxnLst/>
            <a:rect l="l" t="t" r="r" b="b"/>
            <a:pathLst>
              <a:path w="800100" h="315595">
                <a:moveTo>
                  <a:pt x="800100" y="0"/>
                </a:moveTo>
                <a:lnTo>
                  <a:pt x="0" y="0"/>
                </a:lnTo>
                <a:lnTo>
                  <a:pt x="0" y="315468"/>
                </a:lnTo>
                <a:lnTo>
                  <a:pt x="800100" y="315468"/>
                </a:lnTo>
                <a:lnTo>
                  <a:pt x="800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644395" y="4927091"/>
            <a:ext cx="801370" cy="31496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320"/>
              </a:lnSpc>
            </a:pPr>
            <a:r>
              <a:rPr sz="2000" dirty="0">
                <a:latin typeface="Comic Sans MS"/>
                <a:cs typeface="Comic Sans MS"/>
              </a:rPr>
              <a:t>M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66241" y="4153280"/>
            <a:ext cx="459740" cy="334645"/>
            <a:chOff x="1166241" y="4153280"/>
            <a:chExt cx="459740" cy="334645"/>
          </a:xfrm>
        </p:grpSpPr>
        <p:sp>
          <p:nvSpPr>
            <p:cNvPr id="39" name="object 39"/>
            <p:cNvSpPr/>
            <p:nvPr/>
          </p:nvSpPr>
          <p:spPr>
            <a:xfrm>
              <a:off x="1175766" y="4162805"/>
              <a:ext cx="440690" cy="315595"/>
            </a:xfrm>
            <a:custGeom>
              <a:avLst/>
              <a:gdLst/>
              <a:ahLst/>
              <a:cxnLst/>
              <a:rect l="l" t="t" r="r" b="b"/>
              <a:pathLst>
                <a:path w="440690" h="315595">
                  <a:moveTo>
                    <a:pt x="440435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440435" y="315468"/>
                  </a:lnTo>
                  <a:lnTo>
                    <a:pt x="440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75766" y="4162805"/>
              <a:ext cx="440690" cy="315595"/>
            </a:xfrm>
            <a:custGeom>
              <a:avLst/>
              <a:gdLst/>
              <a:ahLst/>
              <a:cxnLst/>
              <a:rect l="l" t="t" r="r" b="b"/>
              <a:pathLst>
                <a:path w="440690" h="315595">
                  <a:moveTo>
                    <a:pt x="0" y="315468"/>
                  </a:moveTo>
                  <a:lnTo>
                    <a:pt x="440435" y="315468"/>
                  </a:lnTo>
                  <a:lnTo>
                    <a:pt x="440435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164945" y="4154170"/>
            <a:ext cx="4419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H</a:t>
            </a:r>
            <a:r>
              <a:rPr sz="2000" spc="-180" dirty="0">
                <a:latin typeface="Comic Sans MS"/>
                <a:cs typeface="Comic Sans MS"/>
              </a:rPr>
              <a:t> </a:t>
            </a:r>
            <a:r>
              <a:rPr sz="2400" spc="-7" baseline="-5208" dirty="0">
                <a:latin typeface="Comic Sans MS"/>
                <a:cs typeface="Comic Sans MS"/>
              </a:rPr>
              <a:t>t</a:t>
            </a:r>
            <a:endParaRPr sz="2400" baseline="-5208">
              <a:latin typeface="Comic Sans MS"/>
              <a:cs typeface="Comic Sans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57808" y="4537328"/>
            <a:ext cx="895350" cy="334645"/>
            <a:chOff x="757808" y="4537328"/>
            <a:chExt cx="895350" cy="334645"/>
          </a:xfrm>
        </p:grpSpPr>
        <p:sp>
          <p:nvSpPr>
            <p:cNvPr id="43" name="object 43"/>
            <p:cNvSpPr/>
            <p:nvPr/>
          </p:nvSpPr>
          <p:spPr>
            <a:xfrm>
              <a:off x="1203197" y="4546853"/>
              <a:ext cx="440690" cy="315595"/>
            </a:xfrm>
            <a:custGeom>
              <a:avLst/>
              <a:gdLst/>
              <a:ahLst/>
              <a:cxnLst/>
              <a:rect l="l" t="t" r="r" b="b"/>
              <a:pathLst>
                <a:path w="440689" h="315595">
                  <a:moveTo>
                    <a:pt x="440435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440435" y="315468"/>
                  </a:lnTo>
                  <a:lnTo>
                    <a:pt x="440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03197" y="4546853"/>
              <a:ext cx="440690" cy="315595"/>
            </a:xfrm>
            <a:custGeom>
              <a:avLst/>
              <a:gdLst/>
              <a:ahLst/>
              <a:cxnLst/>
              <a:rect l="l" t="t" r="r" b="b"/>
              <a:pathLst>
                <a:path w="440689" h="315595">
                  <a:moveTo>
                    <a:pt x="0" y="315468"/>
                  </a:moveTo>
                  <a:lnTo>
                    <a:pt x="440435" y="315468"/>
                  </a:lnTo>
                  <a:lnTo>
                    <a:pt x="440435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7333" y="4546853"/>
              <a:ext cx="440690" cy="315595"/>
            </a:xfrm>
            <a:custGeom>
              <a:avLst/>
              <a:gdLst/>
              <a:ahLst/>
              <a:cxnLst/>
              <a:rect l="l" t="t" r="r" b="b"/>
              <a:pathLst>
                <a:path w="440690" h="315595">
                  <a:moveTo>
                    <a:pt x="440435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440435" y="315468"/>
                  </a:lnTo>
                  <a:lnTo>
                    <a:pt x="440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7333" y="4546853"/>
              <a:ext cx="440690" cy="315595"/>
            </a:xfrm>
            <a:custGeom>
              <a:avLst/>
              <a:gdLst/>
              <a:ahLst/>
              <a:cxnLst/>
              <a:rect l="l" t="t" r="r" b="b"/>
              <a:pathLst>
                <a:path w="440690" h="315595">
                  <a:moveTo>
                    <a:pt x="0" y="315468"/>
                  </a:moveTo>
                  <a:lnTo>
                    <a:pt x="440435" y="315468"/>
                  </a:lnTo>
                  <a:lnTo>
                    <a:pt x="440435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56513" y="4538598"/>
            <a:ext cx="8782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H </a:t>
            </a:r>
            <a:r>
              <a:rPr sz="2400" spc="-7" baseline="-5208" dirty="0">
                <a:latin typeface="Comic Sans MS"/>
                <a:cs typeface="Comic Sans MS"/>
              </a:rPr>
              <a:t>n </a:t>
            </a:r>
            <a:r>
              <a:rPr sz="2000" dirty="0">
                <a:latin typeface="Comic Sans MS"/>
                <a:cs typeface="Comic Sans MS"/>
              </a:rPr>
              <a:t>H</a:t>
            </a:r>
            <a:r>
              <a:rPr sz="2000" spc="-220" dirty="0">
                <a:latin typeface="Comic Sans MS"/>
                <a:cs typeface="Comic Sans MS"/>
              </a:rPr>
              <a:t> </a:t>
            </a:r>
            <a:r>
              <a:rPr sz="2400" spc="-7" baseline="-5208" dirty="0">
                <a:latin typeface="Comic Sans MS"/>
                <a:cs typeface="Comic Sans MS"/>
              </a:rPr>
              <a:t>t</a:t>
            </a:r>
            <a:endParaRPr sz="2400" baseline="-5208">
              <a:latin typeface="Comic Sans MS"/>
              <a:cs typeface="Comic Sans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12800" y="4916804"/>
            <a:ext cx="1340485" cy="336550"/>
            <a:chOff x="312800" y="4916804"/>
            <a:chExt cx="1340485" cy="336550"/>
          </a:xfrm>
        </p:grpSpPr>
        <p:sp>
          <p:nvSpPr>
            <p:cNvPr id="49" name="object 49"/>
            <p:cNvSpPr/>
            <p:nvPr/>
          </p:nvSpPr>
          <p:spPr>
            <a:xfrm>
              <a:off x="1203197" y="4926329"/>
              <a:ext cx="440690" cy="315595"/>
            </a:xfrm>
            <a:custGeom>
              <a:avLst/>
              <a:gdLst/>
              <a:ahLst/>
              <a:cxnLst/>
              <a:rect l="l" t="t" r="r" b="b"/>
              <a:pathLst>
                <a:path w="440689" h="315595">
                  <a:moveTo>
                    <a:pt x="440435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440435" y="315468"/>
                  </a:lnTo>
                  <a:lnTo>
                    <a:pt x="440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03197" y="4926329"/>
              <a:ext cx="440690" cy="315595"/>
            </a:xfrm>
            <a:custGeom>
              <a:avLst/>
              <a:gdLst/>
              <a:ahLst/>
              <a:cxnLst/>
              <a:rect l="l" t="t" r="r" b="b"/>
              <a:pathLst>
                <a:path w="440689" h="315595">
                  <a:moveTo>
                    <a:pt x="0" y="315468"/>
                  </a:moveTo>
                  <a:lnTo>
                    <a:pt x="440435" y="315468"/>
                  </a:lnTo>
                  <a:lnTo>
                    <a:pt x="440435" y="0"/>
                  </a:lnTo>
                  <a:lnTo>
                    <a:pt x="0" y="0"/>
                  </a:lnTo>
                  <a:lnTo>
                    <a:pt x="0" y="31546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67334" y="4926329"/>
              <a:ext cx="440690" cy="315595"/>
            </a:xfrm>
            <a:custGeom>
              <a:avLst/>
              <a:gdLst/>
              <a:ahLst/>
              <a:cxnLst/>
              <a:rect l="l" t="t" r="r" b="b"/>
              <a:pathLst>
                <a:path w="440690" h="315595">
                  <a:moveTo>
                    <a:pt x="440435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440435" y="315468"/>
                  </a:lnTo>
                  <a:lnTo>
                    <a:pt x="440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22325" y="4926329"/>
              <a:ext cx="885825" cy="317500"/>
            </a:xfrm>
            <a:custGeom>
              <a:avLst/>
              <a:gdLst/>
              <a:ahLst/>
              <a:cxnLst/>
              <a:rect l="l" t="t" r="r" b="b"/>
              <a:pathLst>
                <a:path w="885825" h="317500">
                  <a:moveTo>
                    <a:pt x="445008" y="315468"/>
                  </a:moveTo>
                  <a:lnTo>
                    <a:pt x="885444" y="315468"/>
                  </a:lnTo>
                  <a:lnTo>
                    <a:pt x="885444" y="0"/>
                  </a:lnTo>
                  <a:lnTo>
                    <a:pt x="445008" y="0"/>
                  </a:lnTo>
                  <a:lnTo>
                    <a:pt x="445008" y="315468"/>
                  </a:lnTo>
                  <a:close/>
                </a:path>
                <a:path w="885825" h="317500">
                  <a:moveTo>
                    <a:pt x="0" y="316992"/>
                  </a:moveTo>
                  <a:lnTo>
                    <a:pt x="440436" y="316992"/>
                  </a:lnTo>
                  <a:lnTo>
                    <a:pt x="440436" y="1524"/>
                  </a:lnTo>
                  <a:lnTo>
                    <a:pt x="0" y="1524"/>
                  </a:lnTo>
                  <a:lnTo>
                    <a:pt x="0" y="31699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12115" y="4919598"/>
            <a:ext cx="13220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43865" algn="l"/>
              </a:tabLst>
            </a:pPr>
            <a:r>
              <a:rPr sz="2000" dirty="0">
                <a:latin typeface="Comic Sans MS"/>
                <a:cs typeface="Comic Sans MS"/>
              </a:rPr>
              <a:t>H</a:t>
            </a:r>
            <a:r>
              <a:rPr sz="2000" spc="-140" dirty="0">
                <a:latin typeface="Comic Sans MS"/>
                <a:cs typeface="Comic Sans MS"/>
              </a:rPr>
              <a:t> </a:t>
            </a:r>
            <a:r>
              <a:rPr sz="2400" spc="-7" baseline="-5208" dirty="0">
                <a:latin typeface="Comic Sans MS"/>
                <a:cs typeface="Comic Sans MS"/>
              </a:rPr>
              <a:t>l	</a:t>
            </a:r>
            <a:r>
              <a:rPr sz="2000" dirty="0">
                <a:latin typeface="Comic Sans MS"/>
                <a:cs typeface="Comic Sans MS"/>
              </a:rPr>
              <a:t>H </a:t>
            </a:r>
            <a:r>
              <a:rPr sz="2400" spc="-7" baseline="-5208" dirty="0">
                <a:latin typeface="Comic Sans MS"/>
                <a:cs typeface="Comic Sans MS"/>
              </a:rPr>
              <a:t>n </a:t>
            </a:r>
            <a:r>
              <a:rPr sz="2000" dirty="0">
                <a:latin typeface="Comic Sans MS"/>
                <a:cs typeface="Comic Sans MS"/>
              </a:rPr>
              <a:t>H</a:t>
            </a:r>
            <a:r>
              <a:rPr sz="2000" spc="-220" dirty="0">
                <a:latin typeface="Comic Sans MS"/>
                <a:cs typeface="Comic Sans MS"/>
              </a:rPr>
              <a:t> </a:t>
            </a:r>
            <a:r>
              <a:rPr sz="2400" spc="-7" baseline="-5208" dirty="0">
                <a:latin typeface="Comic Sans MS"/>
                <a:cs typeface="Comic Sans MS"/>
              </a:rPr>
              <a:t>t</a:t>
            </a:r>
            <a:endParaRPr sz="2400" baseline="-5208">
              <a:latin typeface="Comic Sans MS"/>
              <a:cs typeface="Comic Sans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470897" y="3696461"/>
            <a:ext cx="800100" cy="31432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dirty="0">
                <a:latin typeface="Comic Sans MS"/>
                <a:cs typeface="Comic Sans MS"/>
              </a:rPr>
              <a:t>M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470897" y="4106417"/>
            <a:ext cx="800100" cy="314325"/>
          </a:xfrm>
          <a:custGeom>
            <a:avLst/>
            <a:gdLst/>
            <a:ahLst/>
            <a:cxnLst/>
            <a:rect l="l" t="t" r="r" b="b"/>
            <a:pathLst>
              <a:path w="800100" h="314325">
                <a:moveTo>
                  <a:pt x="0" y="313943"/>
                </a:moveTo>
                <a:lnTo>
                  <a:pt x="800100" y="313943"/>
                </a:lnTo>
                <a:lnTo>
                  <a:pt x="800100" y="0"/>
                </a:lnTo>
                <a:lnTo>
                  <a:pt x="0" y="0"/>
                </a:lnTo>
                <a:lnTo>
                  <a:pt x="0" y="3139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9480422" y="4081652"/>
            <a:ext cx="7810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M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492995" y="4490465"/>
            <a:ext cx="801370" cy="31432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2310"/>
              </a:lnSpc>
            </a:pPr>
            <a:r>
              <a:rPr sz="2000" spc="5" dirty="0">
                <a:latin typeface="Comic Sans MS"/>
                <a:cs typeface="Comic Sans MS"/>
              </a:rPr>
              <a:t>M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014841" y="4096892"/>
            <a:ext cx="459740" cy="333375"/>
            <a:chOff x="9014841" y="4096892"/>
            <a:chExt cx="459740" cy="333375"/>
          </a:xfrm>
        </p:grpSpPr>
        <p:sp>
          <p:nvSpPr>
            <p:cNvPr id="59" name="object 59"/>
            <p:cNvSpPr/>
            <p:nvPr/>
          </p:nvSpPr>
          <p:spPr>
            <a:xfrm>
              <a:off x="9024366" y="4106417"/>
              <a:ext cx="440690" cy="314325"/>
            </a:xfrm>
            <a:custGeom>
              <a:avLst/>
              <a:gdLst/>
              <a:ahLst/>
              <a:cxnLst/>
              <a:rect l="l" t="t" r="r" b="b"/>
              <a:pathLst>
                <a:path w="440690" h="314325">
                  <a:moveTo>
                    <a:pt x="440435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440435" y="313943"/>
                  </a:lnTo>
                  <a:lnTo>
                    <a:pt x="440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024366" y="4106417"/>
              <a:ext cx="440690" cy="314325"/>
            </a:xfrm>
            <a:custGeom>
              <a:avLst/>
              <a:gdLst/>
              <a:ahLst/>
              <a:cxnLst/>
              <a:rect l="l" t="t" r="r" b="b"/>
              <a:pathLst>
                <a:path w="440690" h="314325">
                  <a:moveTo>
                    <a:pt x="0" y="313943"/>
                  </a:moveTo>
                  <a:lnTo>
                    <a:pt x="440435" y="313943"/>
                  </a:lnTo>
                  <a:lnTo>
                    <a:pt x="440435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014714" y="4096892"/>
            <a:ext cx="4406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H</a:t>
            </a:r>
            <a:r>
              <a:rPr sz="2000" spc="-180" dirty="0">
                <a:latin typeface="Comic Sans MS"/>
                <a:cs typeface="Comic Sans MS"/>
              </a:rPr>
              <a:t> </a:t>
            </a:r>
            <a:r>
              <a:rPr sz="2400" spc="-7" baseline="-5208" dirty="0">
                <a:latin typeface="Comic Sans MS"/>
                <a:cs typeface="Comic Sans MS"/>
              </a:rPr>
              <a:t>t</a:t>
            </a:r>
            <a:endParaRPr sz="2400" baseline="-5208">
              <a:latin typeface="Comic Sans MS"/>
              <a:cs typeface="Comic Sans M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606408" y="4480940"/>
            <a:ext cx="895350" cy="333375"/>
            <a:chOff x="8606408" y="4480940"/>
            <a:chExt cx="895350" cy="333375"/>
          </a:xfrm>
        </p:grpSpPr>
        <p:sp>
          <p:nvSpPr>
            <p:cNvPr id="63" name="object 63"/>
            <p:cNvSpPr/>
            <p:nvPr/>
          </p:nvSpPr>
          <p:spPr>
            <a:xfrm>
              <a:off x="9051797" y="4490465"/>
              <a:ext cx="440690" cy="314325"/>
            </a:xfrm>
            <a:custGeom>
              <a:avLst/>
              <a:gdLst/>
              <a:ahLst/>
              <a:cxnLst/>
              <a:rect l="l" t="t" r="r" b="b"/>
              <a:pathLst>
                <a:path w="440690" h="314325">
                  <a:moveTo>
                    <a:pt x="440435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440435" y="313943"/>
                  </a:lnTo>
                  <a:lnTo>
                    <a:pt x="440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51797" y="4490465"/>
              <a:ext cx="440690" cy="314325"/>
            </a:xfrm>
            <a:custGeom>
              <a:avLst/>
              <a:gdLst/>
              <a:ahLst/>
              <a:cxnLst/>
              <a:rect l="l" t="t" r="r" b="b"/>
              <a:pathLst>
                <a:path w="440690" h="314325">
                  <a:moveTo>
                    <a:pt x="0" y="313943"/>
                  </a:moveTo>
                  <a:lnTo>
                    <a:pt x="440435" y="313943"/>
                  </a:lnTo>
                  <a:lnTo>
                    <a:pt x="440435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615933" y="4490465"/>
              <a:ext cx="440690" cy="314325"/>
            </a:xfrm>
            <a:custGeom>
              <a:avLst/>
              <a:gdLst/>
              <a:ahLst/>
              <a:cxnLst/>
              <a:rect l="l" t="t" r="r" b="b"/>
              <a:pathLst>
                <a:path w="440690" h="314325">
                  <a:moveTo>
                    <a:pt x="440435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440435" y="313943"/>
                  </a:lnTo>
                  <a:lnTo>
                    <a:pt x="440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615933" y="4490465"/>
              <a:ext cx="440690" cy="314325"/>
            </a:xfrm>
            <a:custGeom>
              <a:avLst/>
              <a:gdLst/>
              <a:ahLst/>
              <a:cxnLst/>
              <a:rect l="l" t="t" r="r" b="b"/>
              <a:pathLst>
                <a:path w="440690" h="314325">
                  <a:moveTo>
                    <a:pt x="0" y="313943"/>
                  </a:moveTo>
                  <a:lnTo>
                    <a:pt x="440435" y="313943"/>
                  </a:lnTo>
                  <a:lnTo>
                    <a:pt x="440435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8606028" y="4481321"/>
            <a:ext cx="876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H </a:t>
            </a:r>
            <a:r>
              <a:rPr sz="2400" spc="-7" baseline="-5208" dirty="0">
                <a:latin typeface="Comic Sans MS"/>
                <a:cs typeface="Comic Sans MS"/>
              </a:rPr>
              <a:t>n </a:t>
            </a:r>
            <a:r>
              <a:rPr sz="2000" dirty="0">
                <a:latin typeface="Comic Sans MS"/>
                <a:cs typeface="Comic Sans MS"/>
              </a:rPr>
              <a:t>H</a:t>
            </a:r>
            <a:r>
              <a:rPr sz="2000" spc="-215" dirty="0">
                <a:latin typeface="Comic Sans MS"/>
                <a:cs typeface="Comic Sans MS"/>
              </a:rPr>
              <a:t> </a:t>
            </a:r>
            <a:r>
              <a:rPr sz="2400" spc="-7" baseline="-5208" dirty="0">
                <a:latin typeface="Comic Sans MS"/>
                <a:cs typeface="Comic Sans MS"/>
              </a:rPr>
              <a:t>t</a:t>
            </a:r>
            <a:endParaRPr sz="2400" baseline="-5208">
              <a:latin typeface="Comic Sans MS"/>
              <a:cs typeface="Comic Sans M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170926" y="4869941"/>
            <a:ext cx="1321435" cy="315595"/>
          </a:xfrm>
          <a:custGeom>
            <a:avLst/>
            <a:gdLst/>
            <a:ahLst/>
            <a:cxnLst/>
            <a:rect l="l" t="t" r="r" b="b"/>
            <a:pathLst>
              <a:path w="1321434" h="315595">
                <a:moveTo>
                  <a:pt x="440436" y="1524"/>
                </a:moveTo>
                <a:lnTo>
                  <a:pt x="0" y="1524"/>
                </a:lnTo>
                <a:lnTo>
                  <a:pt x="0" y="315468"/>
                </a:lnTo>
                <a:lnTo>
                  <a:pt x="440436" y="315468"/>
                </a:lnTo>
                <a:lnTo>
                  <a:pt x="440436" y="1524"/>
                </a:lnTo>
                <a:close/>
              </a:path>
              <a:path w="1321434" h="315595">
                <a:moveTo>
                  <a:pt x="1321308" y="0"/>
                </a:moveTo>
                <a:lnTo>
                  <a:pt x="885431" y="0"/>
                </a:lnTo>
                <a:lnTo>
                  <a:pt x="880872" y="0"/>
                </a:lnTo>
                <a:lnTo>
                  <a:pt x="445008" y="0"/>
                </a:lnTo>
                <a:lnTo>
                  <a:pt x="445008" y="313944"/>
                </a:lnTo>
                <a:lnTo>
                  <a:pt x="880872" y="313944"/>
                </a:lnTo>
                <a:lnTo>
                  <a:pt x="885431" y="313944"/>
                </a:lnTo>
                <a:lnTo>
                  <a:pt x="1321308" y="313944"/>
                </a:lnTo>
                <a:lnTo>
                  <a:pt x="13213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8161401" y="4861178"/>
          <a:ext cx="2152015" cy="333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944">
                <a:tc>
                  <a:txBody>
                    <a:bodyPr/>
                    <a:lstStyle/>
                    <a:p>
                      <a:pPr>
                        <a:lnSpc>
                          <a:spcPts val="2335"/>
                        </a:lnSpc>
                        <a:spcBef>
                          <a:spcPts val="35"/>
                        </a:spcBef>
                      </a:pPr>
                      <a:r>
                        <a:rPr sz="2000" dirty="0">
                          <a:latin typeface="Comic Sans MS"/>
                          <a:cs typeface="Comic Sans MS"/>
                        </a:rPr>
                        <a:t>H</a:t>
                      </a:r>
                      <a:r>
                        <a:rPr sz="2000" spc="-170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2400" spc="-7" baseline="-5208" dirty="0">
                          <a:latin typeface="Comic Sans MS"/>
                          <a:cs typeface="Comic Sans MS"/>
                        </a:rPr>
                        <a:t>l</a:t>
                      </a:r>
                      <a:endParaRPr sz="2400" baseline="-5208">
                        <a:latin typeface="Comic Sans MS"/>
                        <a:cs typeface="Comic Sans MS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345"/>
                        </a:lnSpc>
                        <a:spcBef>
                          <a:spcPts val="25"/>
                        </a:spcBef>
                      </a:pPr>
                      <a:r>
                        <a:rPr sz="2000" dirty="0">
                          <a:latin typeface="Comic Sans MS"/>
                          <a:cs typeface="Comic Sans MS"/>
                        </a:rPr>
                        <a:t>H</a:t>
                      </a:r>
                      <a:r>
                        <a:rPr sz="2000" spc="-175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2400" spc="-7" baseline="-5208" dirty="0">
                          <a:latin typeface="Comic Sans MS"/>
                          <a:cs typeface="Comic Sans MS"/>
                        </a:rPr>
                        <a:t>n</a:t>
                      </a:r>
                      <a:endParaRPr sz="2400" baseline="-5208">
                        <a:latin typeface="Comic Sans MS"/>
                        <a:cs typeface="Comic Sans MS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345"/>
                        </a:lnSpc>
                        <a:spcBef>
                          <a:spcPts val="25"/>
                        </a:spcBef>
                      </a:pPr>
                      <a:r>
                        <a:rPr sz="2000" dirty="0">
                          <a:latin typeface="Comic Sans MS"/>
                          <a:cs typeface="Comic Sans MS"/>
                        </a:rPr>
                        <a:t>H</a:t>
                      </a:r>
                      <a:r>
                        <a:rPr sz="2000" spc="-175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2400" spc="-7" baseline="-5208" dirty="0">
                          <a:latin typeface="Comic Sans MS"/>
                          <a:cs typeface="Comic Sans MS"/>
                        </a:rPr>
                        <a:t>t</a:t>
                      </a:r>
                      <a:endParaRPr sz="2400" baseline="-5208">
                        <a:latin typeface="Comic Sans MS"/>
                        <a:cs typeface="Comic Sans MS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320"/>
                        </a:lnSpc>
                      </a:pPr>
                      <a:r>
                        <a:rPr sz="2000" dirty="0">
                          <a:latin typeface="Comic Sans MS"/>
                          <a:cs typeface="Comic Sans MS"/>
                        </a:rPr>
                        <a:t>M</a:t>
                      </a:r>
                      <a:endParaRPr sz="20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object 70"/>
          <p:cNvSpPr txBox="1"/>
          <p:nvPr/>
        </p:nvSpPr>
        <p:spPr>
          <a:xfrm>
            <a:off x="10473308" y="3572357"/>
            <a:ext cx="1177290" cy="16446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60"/>
              </a:spcBef>
            </a:pPr>
            <a:r>
              <a:rPr sz="2000" spc="-5" dirty="0">
                <a:solidFill>
                  <a:srgbClr val="FF0000"/>
                </a:solidFill>
                <a:latin typeface="Comic Sans MS"/>
                <a:cs typeface="Comic Sans MS"/>
              </a:rPr>
              <a:t>message  segment  datagram</a:t>
            </a:r>
            <a:endParaRPr sz="2000">
              <a:latin typeface="Comic Sans MS"/>
              <a:cs typeface="Comic Sans MS"/>
            </a:endParaRPr>
          </a:p>
          <a:p>
            <a:pPr marL="165100">
              <a:lnSpc>
                <a:spcPct val="100000"/>
              </a:lnSpc>
              <a:spcBef>
                <a:spcPts val="825"/>
              </a:spcBef>
            </a:pPr>
            <a:r>
              <a:rPr sz="2000" spc="-5" dirty="0">
                <a:solidFill>
                  <a:srgbClr val="FF0000"/>
                </a:solidFill>
                <a:latin typeface="Comic Sans MS"/>
                <a:cs typeface="Comic Sans MS"/>
              </a:rPr>
              <a:t>frame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242315"/>
            <a:ext cx="11456035" cy="1053465"/>
            <a:chOff x="102107" y="242315"/>
            <a:chExt cx="11456035" cy="1053465"/>
          </a:xfrm>
        </p:grpSpPr>
        <p:sp>
          <p:nvSpPr>
            <p:cNvPr id="3" name="object 3"/>
            <p:cNvSpPr/>
            <p:nvPr/>
          </p:nvSpPr>
          <p:spPr>
            <a:xfrm>
              <a:off x="489203" y="350520"/>
              <a:ext cx="584200" cy="475615"/>
            </a:xfrm>
            <a:custGeom>
              <a:avLst/>
              <a:gdLst/>
              <a:ahLst/>
              <a:cxnLst/>
              <a:rect l="l" t="t" r="r" b="b"/>
              <a:pathLst>
                <a:path w="584200" h="475615">
                  <a:moveTo>
                    <a:pt x="583692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583692" y="475488"/>
                  </a:lnTo>
                  <a:lnTo>
                    <a:pt x="5836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8219" y="350520"/>
              <a:ext cx="438912" cy="475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3795" y="772667"/>
              <a:ext cx="563880" cy="475615"/>
            </a:xfrm>
            <a:custGeom>
              <a:avLst/>
              <a:gdLst/>
              <a:ahLst/>
              <a:cxnLst/>
              <a:rect l="l" t="t" r="r" b="b"/>
              <a:pathLst>
                <a:path w="563880" h="475615">
                  <a:moveTo>
                    <a:pt x="563880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563880" y="475488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7571" y="772667"/>
              <a:ext cx="490728" cy="4754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107" y="699515"/>
              <a:ext cx="746760" cy="422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7927" y="242315"/>
              <a:ext cx="43180" cy="1053465"/>
            </a:xfrm>
            <a:custGeom>
              <a:avLst/>
              <a:gdLst/>
              <a:ahLst/>
              <a:cxnLst/>
              <a:rect l="l" t="t" r="r" b="b"/>
              <a:pathLst>
                <a:path w="43180" h="1053465">
                  <a:moveTo>
                    <a:pt x="42671" y="0"/>
                  </a:moveTo>
                  <a:lnTo>
                    <a:pt x="0" y="0"/>
                  </a:lnTo>
                  <a:lnTo>
                    <a:pt x="0" y="1053083"/>
                  </a:lnTo>
                  <a:lnTo>
                    <a:pt x="42671" y="1053083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312" y="772667"/>
              <a:ext cx="10966704" cy="32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3540" y="1457909"/>
            <a:ext cx="1122299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latin typeface="Carlito"/>
                <a:cs typeface="Carlito"/>
              </a:rPr>
              <a:t>In Figure </a:t>
            </a:r>
            <a:r>
              <a:rPr sz="2800" i="1" dirty="0">
                <a:latin typeface="Carlito"/>
                <a:cs typeface="Carlito"/>
              </a:rPr>
              <a:t>2.19 </a:t>
            </a:r>
            <a:r>
              <a:rPr sz="2800" i="1" spc="-5" dirty="0">
                <a:latin typeface="Carlito"/>
                <a:cs typeface="Carlito"/>
              </a:rPr>
              <a:t>a node with </a:t>
            </a:r>
            <a:r>
              <a:rPr sz="2800" i="1" spc="-15" dirty="0">
                <a:latin typeface="Carlito"/>
                <a:cs typeface="Carlito"/>
              </a:rPr>
              <a:t>physical </a:t>
            </a:r>
            <a:r>
              <a:rPr sz="2800" i="1" spc="-5" dirty="0">
                <a:latin typeface="Carlito"/>
                <a:cs typeface="Carlito"/>
              </a:rPr>
              <a:t>address 10 sends a frame </a:t>
            </a:r>
            <a:r>
              <a:rPr sz="2800" i="1" spc="-25" dirty="0">
                <a:latin typeface="Carlito"/>
                <a:cs typeface="Carlito"/>
              </a:rPr>
              <a:t>to </a:t>
            </a:r>
            <a:r>
              <a:rPr sz="2800" i="1" spc="-5" dirty="0">
                <a:latin typeface="Carlito"/>
                <a:cs typeface="Carlito"/>
              </a:rPr>
              <a:t>a node with  </a:t>
            </a:r>
            <a:r>
              <a:rPr sz="2800" i="1" spc="-15" dirty="0">
                <a:latin typeface="Carlito"/>
                <a:cs typeface="Carlito"/>
              </a:rPr>
              <a:t>physical </a:t>
            </a:r>
            <a:r>
              <a:rPr sz="2800" i="1" spc="-10" dirty="0">
                <a:latin typeface="Carlito"/>
                <a:cs typeface="Carlito"/>
              </a:rPr>
              <a:t>address </a:t>
            </a:r>
            <a:r>
              <a:rPr sz="2800" i="1" spc="-5" dirty="0">
                <a:latin typeface="Carlito"/>
                <a:cs typeface="Carlito"/>
              </a:rPr>
              <a:t>87. The two nodes </a:t>
            </a:r>
            <a:r>
              <a:rPr sz="2800" i="1" spc="-10" dirty="0">
                <a:latin typeface="Carlito"/>
                <a:cs typeface="Carlito"/>
              </a:rPr>
              <a:t>are connected by </a:t>
            </a:r>
            <a:r>
              <a:rPr sz="2800" i="1" spc="-5" dirty="0">
                <a:latin typeface="Carlito"/>
                <a:cs typeface="Carlito"/>
              </a:rPr>
              <a:t>a </a:t>
            </a:r>
            <a:r>
              <a:rPr sz="2800" i="1" spc="-10" dirty="0">
                <a:latin typeface="Carlito"/>
                <a:cs typeface="Carlito"/>
              </a:rPr>
              <a:t>link </a:t>
            </a:r>
            <a:r>
              <a:rPr sz="2800" i="1" spc="-5" dirty="0">
                <a:latin typeface="Carlito"/>
                <a:cs typeface="Carlito"/>
              </a:rPr>
              <a:t>(bus </a:t>
            </a:r>
            <a:r>
              <a:rPr sz="2800" i="1" spc="-15" dirty="0">
                <a:latin typeface="Carlito"/>
                <a:cs typeface="Carlito"/>
              </a:rPr>
              <a:t>topology  </a:t>
            </a:r>
            <a:r>
              <a:rPr sz="2800" i="1" spc="-5" dirty="0">
                <a:latin typeface="Carlito"/>
                <a:cs typeface="Carlito"/>
              </a:rPr>
              <a:t>LAN). As the </a:t>
            </a:r>
            <a:r>
              <a:rPr sz="2800" i="1" spc="-10" dirty="0">
                <a:latin typeface="Carlito"/>
                <a:cs typeface="Carlito"/>
              </a:rPr>
              <a:t>figure </a:t>
            </a:r>
            <a:r>
              <a:rPr sz="2800" i="1" spc="-5" dirty="0">
                <a:latin typeface="Carlito"/>
                <a:cs typeface="Carlito"/>
              </a:rPr>
              <a:t>shows, the </a:t>
            </a:r>
            <a:r>
              <a:rPr sz="2800" i="1" spc="-15" dirty="0">
                <a:latin typeface="Carlito"/>
                <a:cs typeface="Carlito"/>
              </a:rPr>
              <a:t>computer </a:t>
            </a:r>
            <a:r>
              <a:rPr sz="2800" i="1" spc="-5" dirty="0">
                <a:latin typeface="Carlito"/>
                <a:cs typeface="Carlito"/>
              </a:rPr>
              <a:t>with </a:t>
            </a:r>
            <a:r>
              <a:rPr sz="2800" i="1" spc="-15" dirty="0">
                <a:latin typeface="Carlito"/>
                <a:cs typeface="Carlito"/>
              </a:rPr>
              <a:t>physical </a:t>
            </a:r>
            <a:r>
              <a:rPr sz="2800" i="1" spc="-10" dirty="0">
                <a:latin typeface="Carlito"/>
                <a:cs typeface="Carlito"/>
              </a:rPr>
              <a:t>address </a:t>
            </a:r>
            <a:r>
              <a:rPr sz="2800" i="1" dirty="0">
                <a:solidFill>
                  <a:srgbClr val="0462C1"/>
                </a:solidFill>
                <a:latin typeface="Carlito"/>
                <a:cs typeface="Carlito"/>
              </a:rPr>
              <a:t>10 </a:t>
            </a:r>
            <a:r>
              <a:rPr sz="2800" i="1" dirty="0">
                <a:latin typeface="Carlito"/>
                <a:cs typeface="Carlito"/>
              </a:rPr>
              <a:t>is </a:t>
            </a:r>
            <a:r>
              <a:rPr sz="2800" i="1" spc="-5" dirty="0">
                <a:latin typeface="Carlito"/>
                <a:cs typeface="Carlito"/>
              </a:rPr>
              <a:t>the  </a:t>
            </a:r>
            <a:r>
              <a:rPr sz="2800" i="1" spc="-40" dirty="0">
                <a:latin typeface="Carlito"/>
                <a:cs typeface="Carlito"/>
              </a:rPr>
              <a:t>sender, </a:t>
            </a:r>
            <a:r>
              <a:rPr sz="2800" i="1" spc="-5" dirty="0">
                <a:latin typeface="Carlito"/>
                <a:cs typeface="Carlito"/>
              </a:rPr>
              <a:t>and the </a:t>
            </a:r>
            <a:r>
              <a:rPr sz="2800" i="1" spc="-15" dirty="0">
                <a:latin typeface="Carlito"/>
                <a:cs typeface="Carlito"/>
              </a:rPr>
              <a:t>computer </a:t>
            </a:r>
            <a:r>
              <a:rPr sz="2800" i="1" spc="-5" dirty="0">
                <a:latin typeface="Carlito"/>
                <a:cs typeface="Carlito"/>
              </a:rPr>
              <a:t>with </a:t>
            </a:r>
            <a:r>
              <a:rPr sz="2800" i="1" spc="-15" dirty="0">
                <a:latin typeface="Carlito"/>
                <a:cs typeface="Carlito"/>
              </a:rPr>
              <a:t>physical </a:t>
            </a:r>
            <a:r>
              <a:rPr sz="2800" i="1" spc="-5" dirty="0">
                <a:latin typeface="Carlito"/>
                <a:cs typeface="Carlito"/>
              </a:rPr>
              <a:t>address </a:t>
            </a: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87 </a:t>
            </a:r>
            <a:r>
              <a:rPr sz="2800" i="1" spc="-10" dirty="0">
                <a:latin typeface="Carlito"/>
                <a:cs typeface="Carlito"/>
              </a:rPr>
              <a:t>is </a:t>
            </a:r>
            <a:r>
              <a:rPr sz="2800" i="1" spc="-5" dirty="0">
                <a:latin typeface="Carlito"/>
                <a:cs typeface="Carlito"/>
              </a:rPr>
              <a:t>the</a:t>
            </a:r>
            <a:r>
              <a:rPr sz="2800" i="1" spc="130" dirty="0">
                <a:latin typeface="Carlito"/>
                <a:cs typeface="Carlito"/>
              </a:rPr>
              <a:t> </a:t>
            </a:r>
            <a:r>
              <a:rPr sz="2800" i="1" spc="-35" dirty="0">
                <a:latin typeface="Carlito"/>
                <a:cs typeface="Carlito"/>
              </a:rPr>
              <a:t>receiver.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02994" y="189433"/>
            <a:ext cx="20269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i="1" spc="-15" dirty="0">
                <a:solidFill>
                  <a:srgbClr val="0462C1"/>
                </a:solidFill>
                <a:latin typeface="Carlito"/>
                <a:cs typeface="Carlito"/>
              </a:rPr>
              <a:t>Example</a:t>
            </a:r>
            <a:r>
              <a:rPr sz="3200" b="0" i="1" spc="-6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3200" b="0" i="1" dirty="0">
                <a:solidFill>
                  <a:srgbClr val="0462C1"/>
                </a:solidFill>
                <a:latin typeface="Carlito"/>
                <a:cs typeface="Carlito"/>
              </a:rPr>
              <a:t>2.1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289306"/>
            <a:ext cx="2937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65" dirty="0">
                <a:solidFill>
                  <a:srgbClr val="A3123E"/>
                </a:solidFill>
                <a:latin typeface="Arial"/>
                <a:cs typeface="Arial"/>
              </a:rPr>
              <a:t>Protocol</a:t>
            </a:r>
            <a:r>
              <a:rPr sz="3200" spc="-204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60" dirty="0">
                <a:solidFill>
                  <a:srgbClr val="A3123E"/>
                </a:solidFill>
                <a:latin typeface="Arial"/>
                <a:cs typeface="Arial"/>
              </a:rPr>
              <a:t>Layering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77100" y="918990"/>
            <a:ext cx="4114800" cy="4353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4945" y="5823444"/>
            <a:ext cx="7363188" cy="248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9915" y="1289684"/>
            <a:ext cx="578358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78613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210" dirty="0">
                <a:solidFill>
                  <a:srgbClr val="525252"/>
                </a:solidFill>
                <a:latin typeface="Arial"/>
                <a:cs typeface="Arial"/>
              </a:rPr>
              <a:t>A </a:t>
            </a:r>
            <a:r>
              <a:rPr sz="1800" spc="-75" dirty="0">
                <a:solidFill>
                  <a:srgbClr val="525252"/>
                </a:solidFill>
                <a:latin typeface="Arial"/>
                <a:cs typeface="Arial"/>
              </a:rPr>
              <a:t>protocol </a:t>
            </a:r>
            <a:r>
              <a:rPr sz="1800" spc="-105" dirty="0">
                <a:solidFill>
                  <a:srgbClr val="525252"/>
                </a:solidFill>
                <a:latin typeface="Arial"/>
                <a:cs typeface="Arial"/>
              </a:rPr>
              <a:t>layer </a:t>
            </a:r>
            <a:r>
              <a:rPr sz="1800" spc="-125" dirty="0">
                <a:solidFill>
                  <a:srgbClr val="525252"/>
                </a:solidFill>
                <a:latin typeface="Arial"/>
                <a:cs typeface="Arial"/>
              </a:rPr>
              <a:t>can </a:t>
            </a:r>
            <a:r>
              <a:rPr sz="1800" spc="-130" dirty="0">
                <a:solidFill>
                  <a:srgbClr val="525252"/>
                </a:solidFill>
                <a:latin typeface="Arial"/>
                <a:cs typeface="Arial"/>
              </a:rPr>
              <a:t>be </a:t>
            </a:r>
            <a:r>
              <a:rPr sz="1800" spc="-95" dirty="0">
                <a:solidFill>
                  <a:srgbClr val="525252"/>
                </a:solidFill>
                <a:latin typeface="Arial"/>
                <a:cs typeface="Arial"/>
              </a:rPr>
              <a:t>implemented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in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software,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in  </a:t>
            </a:r>
            <a:r>
              <a:rPr sz="1800" spc="-110" dirty="0">
                <a:solidFill>
                  <a:srgbClr val="525252"/>
                </a:solidFill>
                <a:latin typeface="Arial"/>
                <a:cs typeface="Arial"/>
              </a:rPr>
              <a:t>hardware, </a:t>
            </a:r>
            <a:r>
              <a:rPr sz="1800" spc="-55" dirty="0">
                <a:solidFill>
                  <a:srgbClr val="525252"/>
                </a:solidFill>
                <a:latin typeface="Arial"/>
                <a:cs typeface="Arial"/>
              </a:rPr>
              <a:t>or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in </a:t>
            </a:r>
            <a:r>
              <a:rPr sz="1800" spc="-200" dirty="0">
                <a:solidFill>
                  <a:srgbClr val="525252"/>
                </a:solidFill>
                <a:latin typeface="Arial"/>
                <a:cs typeface="Arial"/>
              </a:rPr>
              <a:t>a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combination </a:t>
            </a:r>
            <a:r>
              <a:rPr sz="1800" spc="-50" dirty="0">
                <a:solidFill>
                  <a:srgbClr val="525252"/>
                </a:solidFill>
                <a:latin typeface="Arial"/>
                <a:cs typeface="Arial"/>
              </a:rPr>
              <a:t>of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the</a:t>
            </a:r>
            <a:r>
              <a:rPr sz="1800" spc="21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525252"/>
                </a:solidFill>
                <a:latin typeface="Arial"/>
                <a:cs typeface="Arial"/>
              </a:rPr>
              <a:t>two.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25252"/>
              </a:buClr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marR="2159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spc="-125" dirty="0">
                <a:solidFill>
                  <a:srgbClr val="525252"/>
                </a:solidFill>
                <a:latin typeface="Arial"/>
                <a:cs typeface="Arial"/>
              </a:rPr>
              <a:t>Application-layer </a:t>
            </a:r>
            <a:r>
              <a:rPr sz="1800" b="1" spc="-145" dirty="0">
                <a:solidFill>
                  <a:srgbClr val="525252"/>
                </a:solidFill>
                <a:latin typeface="Arial"/>
                <a:cs typeface="Arial"/>
              </a:rPr>
              <a:t>protocols</a:t>
            </a:r>
            <a:r>
              <a:rPr sz="1800" spc="-145" dirty="0">
                <a:solidFill>
                  <a:srgbClr val="525252"/>
                </a:solidFill>
                <a:latin typeface="Arial"/>
                <a:cs typeface="Arial"/>
              </a:rPr>
              <a:t>—such </a:t>
            </a:r>
            <a:r>
              <a:rPr sz="1800" spc="-155" dirty="0">
                <a:solidFill>
                  <a:srgbClr val="525252"/>
                </a:solidFill>
                <a:latin typeface="Arial"/>
                <a:cs typeface="Arial"/>
              </a:rPr>
              <a:t>as </a:t>
            </a:r>
            <a:r>
              <a:rPr sz="1800" spc="-210" dirty="0">
                <a:solidFill>
                  <a:srgbClr val="525252"/>
                </a:solidFill>
                <a:latin typeface="Arial"/>
                <a:cs typeface="Arial"/>
              </a:rPr>
              <a:t>HTTP </a:t>
            </a:r>
            <a:r>
              <a:rPr sz="1800" spc="-135" dirty="0">
                <a:solidFill>
                  <a:srgbClr val="525252"/>
                </a:solidFill>
                <a:latin typeface="Arial"/>
                <a:cs typeface="Arial"/>
              </a:rPr>
              <a:t>and </a:t>
            </a:r>
            <a:r>
              <a:rPr sz="1800" spc="-170" dirty="0">
                <a:solidFill>
                  <a:srgbClr val="525252"/>
                </a:solidFill>
                <a:latin typeface="Arial"/>
                <a:cs typeface="Arial"/>
              </a:rPr>
              <a:t>SMTP—are  </a:t>
            </a:r>
            <a:r>
              <a:rPr sz="1800" spc="-95" dirty="0">
                <a:solidFill>
                  <a:srgbClr val="525252"/>
                </a:solidFill>
                <a:latin typeface="Arial"/>
                <a:cs typeface="Arial"/>
              </a:rPr>
              <a:t>almost</a:t>
            </a:r>
            <a:r>
              <a:rPr sz="1800" spc="1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130" dirty="0">
                <a:solidFill>
                  <a:srgbClr val="525252"/>
                </a:solidFill>
                <a:latin typeface="Arial"/>
                <a:cs typeface="Arial"/>
              </a:rPr>
              <a:t>always</a:t>
            </a:r>
            <a:r>
              <a:rPr sz="1800" spc="-1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525252"/>
                </a:solidFill>
                <a:latin typeface="Arial"/>
                <a:cs typeface="Arial"/>
              </a:rPr>
              <a:t>implemented</a:t>
            </a:r>
            <a:r>
              <a:rPr sz="1800" spc="3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software</a:t>
            </a:r>
            <a:r>
              <a:rPr sz="1800" spc="1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the</a:t>
            </a:r>
            <a:r>
              <a:rPr sz="1800" spc="1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125" dirty="0">
                <a:solidFill>
                  <a:srgbClr val="525252"/>
                </a:solidFill>
                <a:latin typeface="Arial"/>
                <a:cs typeface="Arial"/>
              </a:rPr>
              <a:t>end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525252"/>
                </a:solidFill>
                <a:latin typeface="Arial"/>
                <a:cs typeface="Arial"/>
              </a:rPr>
              <a:t>systems;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25252"/>
              </a:buClr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0" dirty="0">
                <a:solidFill>
                  <a:srgbClr val="525252"/>
                </a:solidFill>
                <a:latin typeface="Arial"/>
                <a:cs typeface="Arial"/>
              </a:rPr>
              <a:t>so </a:t>
            </a:r>
            <a:r>
              <a:rPr sz="1800" spc="-125" dirty="0">
                <a:solidFill>
                  <a:srgbClr val="525252"/>
                </a:solidFill>
                <a:latin typeface="Arial"/>
                <a:cs typeface="Arial"/>
              </a:rPr>
              <a:t>are </a:t>
            </a:r>
            <a:r>
              <a:rPr sz="1800" b="1" spc="-120" dirty="0">
                <a:solidFill>
                  <a:srgbClr val="525252"/>
                </a:solidFill>
                <a:latin typeface="Arial"/>
                <a:cs typeface="Arial"/>
              </a:rPr>
              <a:t>transport-layer</a:t>
            </a:r>
            <a:r>
              <a:rPr sz="1800" b="1" spc="19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525252"/>
                </a:solidFill>
                <a:latin typeface="Arial"/>
                <a:cs typeface="Arial"/>
              </a:rPr>
              <a:t>protocols.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25252"/>
              </a:buClr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50" dirty="0">
                <a:solidFill>
                  <a:srgbClr val="525252"/>
                </a:solidFill>
                <a:latin typeface="Arial"/>
                <a:cs typeface="Arial"/>
              </a:rPr>
              <a:t>Because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800" b="1" spc="-145" dirty="0">
                <a:solidFill>
                  <a:srgbClr val="525252"/>
                </a:solidFill>
                <a:latin typeface="Arial"/>
                <a:cs typeface="Arial"/>
              </a:rPr>
              <a:t>physical </a:t>
            </a:r>
            <a:r>
              <a:rPr sz="1800" b="1" spc="-125" dirty="0">
                <a:solidFill>
                  <a:srgbClr val="525252"/>
                </a:solidFill>
                <a:latin typeface="Arial"/>
                <a:cs typeface="Arial"/>
              </a:rPr>
              <a:t>layer </a:t>
            </a:r>
            <a:r>
              <a:rPr sz="1800" b="1" spc="-160" dirty="0">
                <a:solidFill>
                  <a:srgbClr val="525252"/>
                </a:solidFill>
                <a:latin typeface="Arial"/>
                <a:cs typeface="Arial"/>
              </a:rPr>
              <a:t>and </a:t>
            </a:r>
            <a:r>
              <a:rPr sz="1800" b="1" spc="-130" dirty="0">
                <a:solidFill>
                  <a:srgbClr val="525252"/>
                </a:solidFill>
                <a:latin typeface="Arial"/>
                <a:cs typeface="Arial"/>
              </a:rPr>
              <a:t>data </a:t>
            </a:r>
            <a:r>
              <a:rPr sz="1800" b="1" spc="-114" dirty="0">
                <a:solidFill>
                  <a:srgbClr val="525252"/>
                </a:solidFill>
                <a:latin typeface="Arial"/>
                <a:cs typeface="Arial"/>
              </a:rPr>
              <a:t>link </a:t>
            </a:r>
            <a:r>
              <a:rPr sz="1800" b="1" spc="-135" dirty="0">
                <a:solidFill>
                  <a:srgbClr val="525252"/>
                </a:solidFill>
                <a:latin typeface="Arial"/>
                <a:cs typeface="Arial"/>
              </a:rPr>
              <a:t>layers </a:t>
            </a:r>
            <a:r>
              <a:rPr sz="1800" spc="-125" dirty="0">
                <a:solidFill>
                  <a:srgbClr val="525252"/>
                </a:solidFill>
                <a:latin typeface="Arial"/>
                <a:cs typeface="Arial"/>
              </a:rPr>
              <a:t>are  </a:t>
            </a:r>
            <a:r>
              <a:rPr sz="1800" spc="-95" dirty="0">
                <a:solidFill>
                  <a:srgbClr val="525252"/>
                </a:solidFill>
                <a:latin typeface="Arial"/>
                <a:cs typeface="Arial"/>
              </a:rPr>
              <a:t>responsible </a:t>
            </a:r>
            <a:r>
              <a:rPr sz="1800" spc="-35" dirty="0">
                <a:solidFill>
                  <a:srgbClr val="525252"/>
                </a:solidFill>
                <a:latin typeface="Arial"/>
                <a:cs typeface="Arial"/>
              </a:rPr>
              <a:t>for </a:t>
            </a:r>
            <a:r>
              <a:rPr sz="1800" spc="-100" dirty="0">
                <a:solidFill>
                  <a:srgbClr val="525252"/>
                </a:solidFill>
                <a:latin typeface="Arial"/>
                <a:cs typeface="Arial"/>
              </a:rPr>
              <a:t>handling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communication over </a:t>
            </a:r>
            <a:r>
              <a:rPr sz="1800" spc="-200" dirty="0">
                <a:solidFill>
                  <a:srgbClr val="525252"/>
                </a:solidFill>
                <a:latin typeface="Arial"/>
                <a:cs typeface="Arial"/>
              </a:rPr>
              <a:t>a </a:t>
            </a:r>
            <a:r>
              <a:rPr sz="1800" spc="-75" dirty="0">
                <a:solidFill>
                  <a:srgbClr val="525252"/>
                </a:solidFill>
                <a:latin typeface="Arial"/>
                <a:cs typeface="Arial"/>
              </a:rPr>
              <a:t>specific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link,  </a:t>
            </a:r>
            <a:r>
              <a:rPr sz="1800" spc="-95" dirty="0">
                <a:solidFill>
                  <a:srgbClr val="525252"/>
                </a:solidFill>
                <a:latin typeface="Arial"/>
                <a:cs typeface="Arial"/>
              </a:rPr>
              <a:t>they </a:t>
            </a:r>
            <a:r>
              <a:rPr sz="1800" spc="-125" dirty="0">
                <a:solidFill>
                  <a:srgbClr val="525252"/>
                </a:solidFill>
                <a:latin typeface="Arial"/>
                <a:cs typeface="Arial"/>
              </a:rPr>
              <a:t>are </a:t>
            </a:r>
            <a:r>
              <a:rPr sz="1800" spc="-75" dirty="0">
                <a:solidFill>
                  <a:srgbClr val="525252"/>
                </a:solidFill>
                <a:latin typeface="Arial"/>
                <a:cs typeface="Arial"/>
              </a:rPr>
              <a:t>typically </a:t>
            </a:r>
            <a:r>
              <a:rPr sz="1800" spc="-95" dirty="0">
                <a:solidFill>
                  <a:srgbClr val="525252"/>
                </a:solidFill>
                <a:latin typeface="Arial"/>
                <a:cs typeface="Arial"/>
              </a:rPr>
              <a:t>implemented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in </a:t>
            </a:r>
            <a:r>
              <a:rPr sz="1800" spc="-200" dirty="0">
                <a:solidFill>
                  <a:srgbClr val="525252"/>
                </a:solidFill>
                <a:latin typeface="Arial"/>
                <a:cs typeface="Arial"/>
              </a:rPr>
              <a:t>a </a:t>
            </a:r>
            <a:r>
              <a:rPr sz="1800" spc="-85" dirty="0">
                <a:solidFill>
                  <a:srgbClr val="525252"/>
                </a:solidFill>
                <a:latin typeface="Arial"/>
                <a:cs typeface="Arial"/>
              </a:rPr>
              <a:t>network </a:t>
            </a:r>
            <a:r>
              <a:rPr sz="1800" spc="-80" dirty="0">
                <a:solidFill>
                  <a:srgbClr val="525252"/>
                </a:solidFill>
                <a:latin typeface="Arial"/>
                <a:cs typeface="Arial"/>
              </a:rPr>
              <a:t>interface </a:t>
            </a:r>
            <a:r>
              <a:rPr sz="1800" spc="-100" dirty="0">
                <a:solidFill>
                  <a:srgbClr val="525252"/>
                </a:solidFill>
                <a:latin typeface="Arial"/>
                <a:cs typeface="Arial"/>
              </a:rPr>
              <a:t>card  </a:t>
            </a:r>
            <a:r>
              <a:rPr sz="1800" spc="-35" dirty="0">
                <a:solidFill>
                  <a:srgbClr val="525252"/>
                </a:solidFill>
                <a:latin typeface="Arial"/>
                <a:cs typeface="Arial"/>
              </a:rPr>
              <a:t>(for </a:t>
            </a:r>
            <a:r>
              <a:rPr sz="1800" spc="-120" dirty="0">
                <a:solidFill>
                  <a:srgbClr val="525252"/>
                </a:solidFill>
                <a:latin typeface="Arial"/>
                <a:cs typeface="Arial"/>
              </a:rPr>
              <a:t>example, </a:t>
            </a:r>
            <a:r>
              <a:rPr sz="1800" spc="-114" dirty="0">
                <a:solidFill>
                  <a:srgbClr val="525252"/>
                </a:solidFill>
                <a:latin typeface="Arial"/>
                <a:cs typeface="Arial"/>
              </a:rPr>
              <a:t>Ethernet </a:t>
            </a:r>
            <a:r>
              <a:rPr sz="1800" spc="-55" dirty="0">
                <a:solidFill>
                  <a:srgbClr val="525252"/>
                </a:solidFill>
                <a:latin typeface="Arial"/>
                <a:cs typeface="Arial"/>
              </a:rPr>
              <a:t>or </a:t>
            </a:r>
            <a:r>
              <a:rPr sz="1800" spc="-160" dirty="0">
                <a:solidFill>
                  <a:srgbClr val="525252"/>
                </a:solidFill>
                <a:latin typeface="Arial"/>
                <a:cs typeface="Arial"/>
              </a:rPr>
              <a:t>WiFi </a:t>
            </a:r>
            <a:r>
              <a:rPr sz="1800" spc="-80" dirty="0">
                <a:solidFill>
                  <a:srgbClr val="525252"/>
                </a:solidFill>
                <a:latin typeface="Arial"/>
                <a:cs typeface="Arial"/>
              </a:rPr>
              <a:t>interface </a:t>
            </a:r>
            <a:r>
              <a:rPr sz="1800" spc="-85" dirty="0">
                <a:solidFill>
                  <a:srgbClr val="525252"/>
                </a:solidFill>
                <a:latin typeface="Arial"/>
                <a:cs typeface="Arial"/>
              </a:rPr>
              <a:t>cards) </a:t>
            </a:r>
            <a:r>
              <a:rPr sz="1800" spc="-114" dirty="0">
                <a:solidFill>
                  <a:srgbClr val="525252"/>
                </a:solidFill>
                <a:latin typeface="Arial"/>
                <a:cs typeface="Arial"/>
              </a:rPr>
              <a:t>associated 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with </a:t>
            </a:r>
            <a:r>
              <a:rPr sz="1800" spc="-200" dirty="0">
                <a:solidFill>
                  <a:srgbClr val="525252"/>
                </a:solidFill>
                <a:latin typeface="Arial"/>
                <a:cs typeface="Arial"/>
              </a:rPr>
              <a:t>a </a:t>
            </a:r>
            <a:r>
              <a:rPr sz="1800" spc="-100" dirty="0">
                <a:solidFill>
                  <a:srgbClr val="525252"/>
                </a:solidFill>
                <a:latin typeface="Arial"/>
                <a:cs typeface="Arial"/>
              </a:rPr>
              <a:t>given</a:t>
            </a:r>
            <a:r>
              <a:rPr sz="1800" spc="-5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link.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25252"/>
              </a:buClr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marR="60452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65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800" b="1" spc="-150" dirty="0">
                <a:solidFill>
                  <a:srgbClr val="525252"/>
                </a:solidFill>
                <a:latin typeface="Arial"/>
                <a:cs typeface="Arial"/>
              </a:rPr>
              <a:t>network </a:t>
            </a:r>
            <a:r>
              <a:rPr sz="1800" b="1" spc="-125" dirty="0">
                <a:solidFill>
                  <a:srgbClr val="525252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525252"/>
                </a:solidFill>
                <a:latin typeface="Arial"/>
                <a:cs typeface="Arial"/>
              </a:rPr>
              <a:t>is </a:t>
            </a:r>
            <a:r>
              <a:rPr sz="1800" spc="-75" dirty="0">
                <a:solidFill>
                  <a:srgbClr val="525252"/>
                </a:solidFill>
                <a:latin typeface="Arial"/>
                <a:cs typeface="Arial"/>
              </a:rPr>
              <a:t>often </a:t>
            </a:r>
            <a:r>
              <a:rPr sz="1800" spc="-200" dirty="0">
                <a:solidFill>
                  <a:srgbClr val="525252"/>
                </a:solidFill>
                <a:latin typeface="Arial"/>
                <a:cs typeface="Arial"/>
              </a:rPr>
              <a:t>a </a:t>
            </a:r>
            <a:r>
              <a:rPr sz="1800" spc="-105" dirty="0">
                <a:solidFill>
                  <a:srgbClr val="525252"/>
                </a:solidFill>
                <a:latin typeface="Arial"/>
                <a:cs typeface="Arial"/>
              </a:rPr>
              <a:t>mixed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implementation </a:t>
            </a:r>
            <a:r>
              <a:rPr sz="1800" spc="-55" dirty="0">
                <a:solidFill>
                  <a:srgbClr val="525252"/>
                </a:solidFill>
                <a:latin typeface="Arial"/>
                <a:cs typeface="Arial"/>
              </a:rPr>
              <a:t>of  </a:t>
            </a:r>
            <a:r>
              <a:rPr sz="1800" spc="-114" dirty="0">
                <a:solidFill>
                  <a:srgbClr val="525252"/>
                </a:solidFill>
                <a:latin typeface="Arial"/>
                <a:cs typeface="Arial"/>
              </a:rPr>
              <a:t>hardware </a:t>
            </a:r>
            <a:r>
              <a:rPr sz="1800" spc="-135" dirty="0">
                <a:solidFill>
                  <a:srgbClr val="525252"/>
                </a:solidFill>
                <a:latin typeface="Arial"/>
                <a:cs typeface="Arial"/>
              </a:rPr>
              <a:t>and</a:t>
            </a:r>
            <a:r>
              <a:rPr sz="1800" spc="7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3434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2.19	</a:t>
            </a:r>
            <a:r>
              <a:rPr sz="2000" b="0" i="1" spc="-10" dirty="0">
                <a:solidFill>
                  <a:srgbClr val="000000"/>
                </a:solidFill>
                <a:latin typeface="Carlito"/>
                <a:cs typeface="Carlito"/>
              </a:rPr>
              <a:t>Physical</a:t>
            </a:r>
            <a:r>
              <a:rPr sz="2000" b="0" i="1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addresses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0064" y="2505776"/>
            <a:ext cx="10719643" cy="17957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242315"/>
            <a:ext cx="11456035" cy="1053465"/>
            <a:chOff x="102107" y="242315"/>
            <a:chExt cx="11456035" cy="1053465"/>
          </a:xfrm>
        </p:grpSpPr>
        <p:sp>
          <p:nvSpPr>
            <p:cNvPr id="3" name="object 3"/>
            <p:cNvSpPr/>
            <p:nvPr/>
          </p:nvSpPr>
          <p:spPr>
            <a:xfrm>
              <a:off x="489203" y="350520"/>
              <a:ext cx="584200" cy="475615"/>
            </a:xfrm>
            <a:custGeom>
              <a:avLst/>
              <a:gdLst/>
              <a:ahLst/>
              <a:cxnLst/>
              <a:rect l="l" t="t" r="r" b="b"/>
              <a:pathLst>
                <a:path w="584200" h="475615">
                  <a:moveTo>
                    <a:pt x="583692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583692" y="475488"/>
                  </a:lnTo>
                  <a:lnTo>
                    <a:pt x="5836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8219" y="350520"/>
              <a:ext cx="438912" cy="475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3795" y="772667"/>
              <a:ext cx="563880" cy="475615"/>
            </a:xfrm>
            <a:custGeom>
              <a:avLst/>
              <a:gdLst/>
              <a:ahLst/>
              <a:cxnLst/>
              <a:rect l="l" t="t" r="r" b="b"/>
              <a:pathLst>
                <a:path w="563880" h="475615">
                  <a:moveTo>
                    <a:pt x="563880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563880" y="475488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7571" y="772667"/>
              <a:ext cx="490728" cy="4754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107" y="699515"/>
              <a:ext cx="746760" cy="422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7927" y="242315"/>
              <a:ext cx="43180" cy="1053465"/>
            </a:xfrm>
            <a:custGeom>
              <a:avLst/>
              <a:gdLst/>
              <a:ahLst/>
              <a:cxnLst/>
              <a:rect l="l" t="t" r="r" b="b"/>
              <a:pathLst>
                <a:path w="43180" h="1053465">
                  <a:moveTo>
                    <a:pt x="42671" y="0"/>
                  </a:moveTo>
                  <a:lnTo>
                    <a:pt x="0" y="0"/>
                  </a:lnTo>
                  <a:lnTo>
                    <a:pt x="0" y="1053083"/>
                  </a:lnTo>
                  <a:lnTo>
                    <a:pt x="42671" y="1053083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312" y="772667"/>
              <a:ext cx="10966704" cy="32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3540" y="1457909"/>
            <a:ext cx="11221085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i="1" spc="-10" dirty="0">
                <a:latin typeface="Carlito"/>
                <a:cs typeface="Carlito"/>
              </a:rPr>
              <a:t>Most local-area networks </a:t>
            </a:r>
            <a:r>
              <a:rPr sz="2800" i="1" spc="-5" dirty="0">
                <a:latin typeface="Carlito"/>
                <a:cs typeface="Carlito"/>
              </a:rPr>
              <a:t>use a </a:t>
            </a: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48-bit </a:t>
            </a:r>
            <a:r>
              <a:rPr sz="2800" i="1" spc="-10" dirty="0">
                <a:latin typeface="Carlito"/>
                <a:cs typeface="Carlito"/>
              </a:rPr>
              <a:t>(6-byte) </a:t>
            </a:r>
            <a:r>
              <a:rPr sz="2800" i="1" spc="-15" dirty="0">
                <a:latin typeface="Carlito"/>
                <a:cs typeface="Carlito"/>
              </a:rPr>
              <a:t>physical </a:t>
            </a:r>
            <a:r>
              <a:rPr sz="2800" i="1" spc="-10" dirty="0">
                <a:latin typeface="Carlito"/>
                <a:cs typeface="Carlito"/>
              </a:rPr>
              <a:t>address written </a:t>
            </a:r>
            <a:r>
              <a:rPr sz="2800" i="1" spc="-5" dirty="0">
                <a:latin typeface="Carlito"/>
                <a:cs typeface="Carlito"/>
              </a:rPr>
              <a:t>as </a:t>
            </a:r>
            <a:r>
              <a:rPr sz="2800" i="1" spc="-10" dirty="0">
                <a:latin typeface="Carlito"/>
                <a:cs typeface="Carlito"/>
              </a:rPr>
              <a:t>12  </a:t>
            </a:r>
            <a:r>
              <a:rPr sz="2800" i="1" spc="-20" dirty="0">
                <a:latin typeface="Carlito"/>
                <a:cs typeface="Carlito"/>
              </a:rPr>
              <a:t>hexadecimal </a:t>
            </a:r>
            <a:r>
              <a:rPr sz="2800" i="1" spc="-5" dirty="0">
                <a:latin typeface="Carlito"/>
                <a:cs typeface="Carlito"/>
              </a:rPr>
              <a:t>digits; every </a:t>
            </a:r>
            <a:r>
              <a:rPr sz="2800" i="1" spc="-15" dirty="0">
                <a:latin typeface="Carlito"/>
                <a:cs typeface="Carlito"/>
              </a:rPr>
              <a:t>byte </a:t>
            </a:r>
            <a:r>
              <a:rPr sz="2800" i="1" spc="5" dirty="0">
                <a:latin typeface="Carlito"/>
                <a:cs typeface="Carlito"/>
              </a:rPr>
              <a:t>(2 </a:t>
            </a:r>
            <a:r>
              <a:rPr sz="2800" i="1" spc="-20" dirty="0">
                <a:latin typeface="Carlito"/>
                <a:cs typeface="Carlito"/>
              </a:rPr>
              <a:t>hexadecimal </a:t>
            </a:r>
            <a:r>
              <a:rPr sz="2800" i="1" spc="-5" dirty="0">
                <a:latin typeface="Carlito"/>
                <a:cs typeface="Carlito"/>
              </a:rPr>
              <a:t>digits) </a:t>
            </a:r>
            <a:r>
              <a:rPr sz="2800" i="1" spc="-10" dirty="0">
                <a:latin typeface="Carlito"/>
                <a:cs typeface="Carlito"/>
              </a:rPr>
              <a:t>is separated by </a:t>
            </a:r>
            <a:r>
              <a:rPr sz="2800" i="1" spc="-5" dirty="0">
                <a:latin typeface="Carlito"/>
                <a:cs typeface="Carlito"/>
              </a:rPr>
              <a:t>a colon,  as </a:t>
            </a:r>
            <a:r>
              <a:rPr sz="2800" i="1" spc="-10" dirty="0">
                <a:latin typeface="Carlito"/>
                <a:cs typeface="Carlito"/>
              </a:rPr>
              <a:t>shown below: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02994" y="189433"/>
            <a:ext cx="20269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i="1" spc="-15" dirty="0">
                <a:solidFill>
                  <a:srgbClr val="0462C1"/>
                </a:solidFill>
                <a:latin typeface="Carlito"/>
                <a:cs typeface="Carlito"/>
              </a:rPr>
              <a:t>Example</a:t>
            </a:r>
            <a:r>
              <a:rPr sz="3200" b="0" i="1" spc="-6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3200" b="0" i="1" dirty="0">
                <a:solidFill>
                  <a:srgbClr val="0462C1"/>
                </a:solidFill>
                <a:latin typeface="Carlito"/>
                <a:cs typeface="Carlito"/>
              </a:rPr>
              <a:t>2.2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00" y="3718559"/>
            <a:ext cx="11379835" cy="15030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60"/>
              </a:spcBef>
            </a:pPr>
            <a:r>
              <a:rPr sz="3200" spc="-5" dirty="0">
                <a:latin typeface="Carlito"/>
                <a:cs typeface="Carlito"/>
              </a:rPr>
              <a:t>07:01:02:01:2C:4B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5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6-byte (12 </a:t>
            </a:r>
            <a:r>
              <a:rPr sz="2800" spc="-15" dirty="0">
                <a:latin typeface="Carlito"/>
                <a:cs typeface="Carlito"/>
              </a:rPr>
              <a:t>hexadecimal </a:t>
            </a:r>
            <a:r>
              <a:rPr sz="2800" spc="-5" dirty="0">
                <a:latin typeface="Carlito"/>
                <a:cs typeface="Carlito"/>
              </a:rPr>
              <a:t>digits) </a:t>
            </a:r>
            <a:r>
              <a:rPr sz="2800" spc="-20" dirty="0">
                <a:latin typeface="Carlito"/>
                <a:cs typeface="Carlito"/>
              </a:rPr>
              <a:t>physical</a:t>
            </a:r>
            <a:r>
              <a:rPr sz="2800" spc="1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address.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242315"/>
            <a:ext cx="11456035" cy="1053465"/>
            <a:chOff x="102107" y="242315"/>
            <a:chExt cx="11456035" cy="1053465"/>
          </a:xfrm>
        </p:grpSpPr>
        <p:sp>
          <p:nvSpPr>
            <p:cNvPr id="3" name="object 3"/>
            <p:cNvSpPr/>
            <p:nvPr/>
          </p:nvSpPr>
          <p:spPr>
            <a:xfrm>
              <a:off x="489203" y="350520"/>
              <a:ext cx="584200" cy="475615"/>
            </a:xfrm>
            <a:custGeom>
              <a:avLst/>
              <a:gdLst/>
              <a:ahLst/>
              <a:cxnLst/>
              <a:rect l="l" t="t" r="r" b="b"/>
              <a:pathLst>
                <a:path w="584200" h="475615">
                  <a:moveTo>
                    <a:pt x="583692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583692" y="475488"/>
                  </a:lnTo>
                  <a:lnTo>
                    <a:pt x="5836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8219" y="350520"/>
              <a:ext cx="438912" cy="475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3795" y="772667"/>
              <a:ext cx="563880" cy="475615"/>
            </a:xfrm>
            <a:custGeom>
              <a:avLst/>
              <a:gdLst/>
              <a:ahLst/>
              <a:cxnLst/>
              <a:rect l="l" t="t" r="r" b="b"/>
              <a:pathLst>
                <a:path w="563880" h="475615">
                  <a:moveTo>
                    <a:pt x="563880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563880" y="475488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7571" y="772667"/>
              <a:ext cx="490728" cy="4754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107" y="699515"/>
              <a:ext cx="746760" cy="422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7927" y="242315"/>
              <a:ext cx="43180" cy="1053465"/>
            </a:xfrm>
            <a:custGeom>
              <a:avLst/>
              <a:gdLst/>
              <a:ahLst/>
              <a:cxnLst/>
              <a:rect l="l" t="t" r="r" b="b"/>
              <a:pathLst>
                <a:path w="43180" h="1053465">
                  <a:moveTo>
                    <a:pt x="42671" y="0"/>
                  </a:moveTo>
                  <a:lnTo>
                    <a:pt x="0" y="0"/>
                  </a:lnTo>
                  <a:lnTo>
                    <a:pt x="0" y="1053083"/>
                  </a:lnTo>
                  <a:lnTo>
                    <a:pt x="42671" y="1053083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312" y="772667"/>
              <a:ext cx="10966704" cy="32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3540" y="1534109"/>
            <a:ext cx="11224895" cy="2586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latin typeface="Carlito"/>
                <a:cs typeface="Carlito"/>
              </a:rPr>
              <a:t>Figure </a:t>
            </a:r>
            <a:r>
              <a:rPr sz="2800" i="1" dirty="0">
                <a:latin typeface="Carlito"/>
                <a:cs typeface="Carlito"/>
              </a:rPr>
              <a:t>2.20 </a:t>
            </a:r>
            <a:r>
              <a:rPr sz="2800" i="1" spc="-5" dirty="0">
                <a:latin typeface="Carlito"/>
                <a:cs typeface="Carlito"/>
              </a:rPr>
              <a:t>shows a part of </a:t>
            </a:r>
            <a:r>
              <a:rPr sz="2800" i="1" dirty="0">
                <a:latin typeface="Carlito"/>
                <a:cs typeface="Carlito"/>
              </a:rPr>
              <a:t>an </a:t>
            </a:r>
            <a:r>
              <a:rPr sz="2800" i="1" spc="-15" dirty="0">
                <a:latin typeface="Carlito"/>
                <a:cs typeface="Carlito"/>
              </a:rPr>
              <a:t>internet </a:t>
            </a:r>
            <a:r>
              <a:rPr sz="2800" i="1" spc="-5" dirty="0">
                <a:latin typeface="Carlito"/>
                <a:cs typeface="Carlito"/>
              </a:rPr>
              <a:t>with two routers </a:t>
            </a:r>
            <a:r>
              <a:rPr sz="2800" i="1" spc="-10" dirty="0">
                <a:latin typeface="Carlito"/>
                <a:cs typeface="Carlito"/>
              </a:rPr>
              <a:t>connecting </a:t>
            </a:r>
            <a:r>
              <a:rPr sz="2800" i="1" spc="-5" dirty="0">
                <a:latin typeface="Carlito"/>
                <a:cs typeface="Carlito"/>
              </a:rPr>
              <a:t>three  LANs. </a:t>
            </a:r>
            <a:r>
              <a:rPr sz="2800" i="1" spc="-20" dirty="0">
                <a:latin typeface="Carlito"/>
                <a:cs typeface="Carlito"/>
              </a:rPr>
              <a:t>Each </a:t>
            </a:r>
            <a:r>
              <a:rPr sz="2800" i="1" spc="-10" dirty="0">
                <a:latin typeface="Carlito"/>
                <a:cs typeface="Carlito"/>
              </a:rPr>
              <a:t>device </a:t>
            </a:r>
            <a:r>
              <a:rPr sz="2800" i="1" spc="-15" dirty="0">
                <a:latin typeface="Carlito"/>
                <a:cs typeface="Carlito"/>
              </a:rPr>
              <a:t>(computer </a:t>
            </a:r>
            <a:r>
              <a:rPr sz="2800" i="1" dirty="0">
                <a:latin typeface="Carlito"/>
                <a:cs typeface="Carlito"/>
              </a:rPr>
              <a:t>or </a:t>
            </a:r>
            <a:r>
              <a:rPr sz="2800" i="1" spc="-10" dirty="0">
                <a:latin typeface="Carlito"/>
                <a:cs typeface="Carlito"/>
              </a:rPr>
              <a:t>router) </a:t>
            </a:r>
            <a:r>
              <a:rPr sz="2800" i="1" spc="-5" dirty="0">
                <a:latin typeface="Carlito"/>
                <a:cs typeface="Carlito"/>
              </a:rPr>
              <a:t>has a </a:t>
            </a:r>
            <a:r>
              <a:rPr sz="2800" i="1" spc="-10" dirty="0">
                <a:latin typeface="Carlito"/>
                <a:cs typeface="Carlito"/>
              </a:rPr>
              <a:t>pair </a:t>
            </a:r>
            <a:r>
              <a:rPr sz="2800" i="1" dirty="0">
                <a:latin typeface="Carlito"/>
                <a:cs typeface="Carlito"/>
              </a:rPr>
              <a:t>of </a:t>
            </a:r>
            <a:r>
              <a:rPr sz="2800" i="1" spc="-10" dirty="0">
                <a:latin typeface="Carlito"/>
                <a:cs typeface="Carlito"/>
              </a:rPr>
              <a:t>addresses (logical </a:t>
            </a:r>
            <a:r>
              <a:rPr sz="2800" i="1" spc="-5" dirty="0">
                <a:latin typeface="Carlito"/>
                <a:cs typeface="Carlito"/>
              </a:rPr>
              <a:t>and  </a:t>
            </a:r>
            <a:r>
              <a:rPr sz="2800" i="1" spc="-15" dirty="0">
                <a:latin typeface="Carlito"/>
                <a:cs typeface="Carlito"/>
              </a:rPr>
              <a:t>physical) </a:t>
            </a:r>
            <a:r>
              <a:rPr sz="2800" i="1" spc="-20" dirty="0">
                <a:latin typeface="Carlito"/>
                <a:cs typeface="Carlito"/>
              </a:rPr>
              <a:t>for </a:t>
            </a:r>
            <a:r>
              <a:rPr sz="2800" i="1" spc="-5" dirty="0">
                <a:latin typeface="Carlito"/>
                <a:cs typeface="Carlito"/>
              </a:rPr>
              <a:t>each </a:t>
            </a:r>
            <a:r>
              <a:rPr sz="2800" i="1" spc="-10" dirty="0">
                <a:latin typeface="Carlito"/>
                <a:cs typeface="Carlito"/>
              </a:rPr>
              <a:t>connection. In </a:t>
            </a:r>
            <a:r>
              <a:rPr sz="2800" i="1" spc="-5" dirty="0">
                <a:latin typeface="Carlito"/>
                <a:cs typeface="Carlito"/>
              </a:rPr>
              <a:t>this </a:t>
            </a:r>
            <a:r>
              <a:rPr sz="2800" i="1" spc="-10" dirty="0">
                <a:latin typeface="Carlito"/>
                <a:cs typeface="Carlito"/>
              </a:rPr>
              <a:t>case, </a:t>
            </a:r>
            <a:r>
              <a:rPr sz="2800" i="1" spc="-5" dirty="0">
                <a:latin typeface="Carlito"/>
                <a:cs typeface="Carlito"/>
              </a:rPr>
              <a:t>each </a:t>
            </a:r>
            <a:r>
              <a:rPr sz="2800" i="1" spc="-15" dirty="0">
                <a:latin typeface="Carlito"/>
                <a:cs typeface="Carlito"/>
              </a:rPr>
              <a:t>computer </a:t>
            </a:r>
            <a:r>
              <a:rPr sz="2800" i="1" spc="-10" dirty="0">
                <a:latin typeface="Carlito"/>
                <a:cs typeface="Carlito"/>
              </a:rPr>
              <a:t>is </a:t>
            </a:r>
            <a:r>
              <a:rPr sz="2800" i="1" spc="-15" dirty="0">
                <a:latin typeface="Carlito"/>
                <a:cs typeface="Carlito"/>
              </a:rPr>
              <a:t>connected </a:t>
            </a:r>
            <a:r>
              <a:rPr sz="2800" i="1" spc="-25" dirty="0">
                <a:latin typeface="Carlito"/>
                <a:cs typeface="Carlito"/>
              </a:rPr>
              <a:t>to </a:t>
            </a:r>
            <a:r>
              <a:rPr sz="2800" i="1" spc="-5" dirty="0">
                <a:latin typeface="Carlito"/>
                <a:cs typeface="Carlito"/>
              </a:rPr>
              <a:t>only  one link </a:t>
            </a:r>
            <a:r>
              <a:rPr sz="2800" i="1" dirty="0">
                <a:latin typeface="Carlito"/>
                <a:cs typeface="Carlito"/>
              </a:rPr>
              <a:t>and </a:t>
            </a:r>
            <a:r>
              <a:rPr sz="2800" i="1" spc="-10" dirty="0">
                <a:latin typeface="Carlito"/>
                <a:cs typeface="Carlito"/>
              </a:rPr>
              <a:t>therefore </a:t>
            </a:r>
            <a:r>
              <a:rPr sz="2800" i="1" spc="-5" dirty="0">
                <a:latin typeface="Carlito"/>
                <a:cs typeface="Carlito"/>
              </a:rPr>
              <a:t>has only one pair of </a:t>
            </a:r>
            <a:r>
              <a:rPr sz="2800" i="1" spc="-10" dirty="0">
                <a:latin typeface="Carlito"/>
                <a:cs typeface="Carlito"/>
              </a:rPr>
              <a:t>addresses. </a:t>
            </a:r>
            <a:r>
              <a:rPr sz="2800" i="1" spc="-20" dirty="0">
                <a:latin typeface="Carlito"/>
                <a:cs typeface="Carlito"/>
              </a:rPr>
              <a:t>Each </a:t>
            </a:r>
            <a:r>
              <a:rPr sz="2800" i="1" spc="-35" dirty="0">
                <a:latin typeface="Carlito"/>
                <a:cs typeface="Carlito"/>
              </a:rPr>
              <a:t>router, however, </a:t>
            </a:r>
            <a:r>
              <a:rPr sz="2800" i="1" spc="-15" dirty="0">
                <a:latin typeface="Carlito"/>
                <a:cs typeface="Carlito"/>
              </a:rPr>
              <a:t>is  </a:t>
            </a:r>
            <a:r>
              <a:rPr sz="2800" i="1" spc="-10" dirty="0">
                <a:latin typeface="Carlito"/>
                <a:cs typeface="Carlito"/>
              </a:rPr>
              <a:t>connected </a:t>
            </a:r>
            <a:r>
              <a:rPr sz="2800" i="1" spc="-25" dirty="0">
                <a:latin typeface="Carlito"/>
                <a:cs typeface="Carlito"/>
              </a:rPr>
              <a:t>to </a:t>
            </a:r>
            <a:r>
              <a:rPr sz="2800" i="1" spc="-5" dirty="0">
                <a:latin typeface="Carlito"/>
                <a:cs typeface="Carlito"/>
              </a:rPr>
              <a:t>three </a:t>
            </a:r>
            <a:r>
              <a:rPr sz="2800" i="1" spc="-10" dirty="0">
                <a:latin typeface="Carlito"/>
                <a:cs typeface="Carlito"/>
              </a:rPr>
              <a:t>networks </a:t>
            </a:r>
            <a:r>
              <a:rPr sz="2800" i="1" spc="-5" dirty="0">
                <a:latin typeface="Carlito"/>
                <a:cs typeface="Carlito"/>
              </a:rPr>
              <a:t>(only two </a:t>
            </a:r>
            <a:r>
              <a:rPr sz="2800" i="1" spc="-10" dirty="0">
                <a:latin typeface="Carlito"/>
                <a:cs typeface="Carlito"/>
              </a:rPr>
              <a:t>are shown in </a:t>
            </a:r>
            <a:r>
              <a:rPr sz="2800" i="1" spc="-5" dirty="0">
                <a:latin typeface="Carlito"/>
                <a:cs typeface="Carlito"/>
              </a:rPr>
              <a:t>the </a:t>
            </a:r>
            <a:r>
              <a:rPr sz="2800" i="1" spc="-10" dirty="0">
                <a:latin typeface="Carlito"/>
                <a:cs typeface="Carlito"/>
              </a:rPr>
              <a:t>figure). </a:t>
            </a:r>
            <a:r>
              <a:rPr sz="2800" i="1" spc="-5" dirty="0">
                <a:latin typeface="Carlito"/>
                <a:cs typeface="Carlito"/>
              </a:rPr>
              <a:t>So each  </a:t>
            </a:r>
            <a:r>
              <a:rPr sz="2800" i="1" spc="-10" dirty="0">
                <a:latin typeface="Carlito"/>
                <a:cs typeface="Carlito"/>
              </a:rPr>
              <a:t>router </a:t>
            </a:r>
            <a:r>
              <a:rPr sz="2800" i="1" spc="-5" dirty="0">
                <a:latin typeface="Carlito"/>
                <a:cs typeface="Carlito"/>
              </a:rPr>
              <a:t>has three </a:t>
            </a:r>
            <a:r>
              <a:rPr sz="2800" i="1" spc="-10" dirty="0">
                <a:latin typeface="Carlito"/>
                <a:cs typeface="Carlito"/>
              </a:rPr>
              <a:t>pairs </a:t>
            </a:r>
            <a:r>
              <a:rPr sz="2800" i="1" dirty="0">
                <a:latin typeface="Carlito"/>
                <a:cs typeface="Carlito"/>
              </a:rPr>
              <a:t>of </a:t>
            </a:r>
            <a:r>
              <a:rPr sz="2800" i="1" spc="-5" dirty="0">
                <a:latin typeface="Carlito"/>
                <a:cs typeface="Carlito"/>
              </a:rPr>
              <a:t>addresses, one </a:t>
            </a:r>
            <a:r>
              <a:rPr sz="2800" i="1" spc="-20" dirty="0">
                <a:latin typeface="Carlito"/>
                <a:cs typeface="Carlito"/>
              </a:rPr>
              <a:t>for </a:t>
            </a:r>
            <a:r>
              <a:rPr sz="2800" i="1" spc="-5" dirty="0">
                <a:latin typeface="Carlito"/>
                <a:cs typeface="Carlito"/>
              </a:rPr>
              <a:t>each</a:t>
            </a:r>
            <a:r>
              <a:rPr sz="2800" i="1" spc="95" dirty="0">
                <a:latin typeface="Carlito"/>
                <a:cs typeface="Carlito"/>
              </a:rPr>
              <a:t> </a:t>
            </a:r>
            <a:r>
              <a:rPr sz="2800" i="1" spc="-10" dirty="0">
                <a:latin typeface="Carlito"/>
                <a:cs typeface="Carlito"/>
              </a:rPr>
              <a:t>connection.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02994" y="189433"/>
            <a:ext cx="20269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i="1" spc="-15" dirty="0">
                <a:solidFill>
                  <a:srgbClr val="0462C1"/>
                </a:solidFill>
                <a:latin typeface="Carlito"/>
                <a:cs typeface="Carlito"/>
              </a:rPr>
              <a:t>Example</a:t>
            </a:r>
            <a:r>
              <a:rPr sz="3200" b="0" i="1" spc="-6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3200" b="0" i="1" dirty="0">
                <a:solidFill>
                  <a:srgbClr val="0462C1"/>
                </a:solidFill>
                <a:latin typeface="Carlito"/>
                <a:cs typeface="Carlito"/>
              </a:rPr>
              <a:t>2.3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2807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2.20	</a:t>
            </a:r>
            <a:r>
              <a:rPr sz="2000" b="0" i="1" dirty="0">
                <a:solidFill>
                  <a:srgbClr val="000000"/>
                </a:solidFill>
                <a:latin typeface="Carlito"/>
                <a:cs typeface="Carlito"/>
              </a:rPr>
              <a:t>IP</a:t>
            </a:r>
            <a:r>
              <a:rPr sz="2000" b="0" i="1" spc="-6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addresses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692" y="6248400"/>
            <a:ext cx="11684635" cy="0"/>
          </a:xfrm>
          <a:custGeom>
            <a:avLst/>
            <a:gdLst/>
            <a:ahLst/>
            <a:cxnLst/>
            <a:rect l="l" t="t" r="r" b="b"/>
            <a:pathLst>
              <a:path w="11684635">
                <a:moveTo>
                  <a:pt x="0" y="0"/>
                </a:moveTo>
                <a:lnTo>
                  <a:pt x="11684508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2835" y="1108263"/>
            <a:ext cx="8067827" cy="5037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242315"/>
            <a:ext cx="11456035" cy="1053465"/>
            <a:chOff x="102107" y="242315"/>
            <a:chExt cx="11456035" cy="1053465"/>
          </a:xfrm>
        </p:grpSpPr>
        <p:sp>
          <p:nvSpPr>
            <p:cNvPr id="3" name="object 3"/>
            <p:cNvSpPr/>
            <p:nvPr/>
          </p:nvSpPr>
          <p:spPr>
            <a:xfrm>
              <a:off x="489203" y="350520"/>
              <a:ext cx="584200" cy="475615"/>
            </a:xfrm>
            <a:custGeom>
              <a:avLst/>
              <a:gdLst/>
              <a:ahLst/>
              <a:cxnLst/>
              <a:rect l="l" t="t" r="r" b="b"/>
              <a:pathLst>
                <a:path w="584200" h="475615">
                  <a:moveTo>
                    <a:pt x="583692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583692" y="475488"/>
                  </a:lnTo>
                  <a:lnTo>
                    <a:pt x="5836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8219" y="350520"/>
              <a:ext cx="438912" cy="475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3795" y="772667"/>
              <a:ext cx="563880" cy="475615"/>
            </a:xfrm>
            <a:custGeom>
              <a:avLst/>
              <a:gdLst/>
              <a:ahLst/>
              <a:cxnLst/>
              <a:rect l="l" t="t" r="r" b="b"/>
              <a:pathLst>
                <a:path w="563880" h="475615">
                  <a:moveTo>
                    <a:pt x="563880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563880" y="475488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944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7571" y="772667"/>
              <a:ext cx="490728" cy="4754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107" y="699515"/>
              <a:ext cx="746760" cy="422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7927" y="242315"/>
              <a:ext cx="43180" cy="1053465"/>
            </a:xfrm>
            <a:custGeom>
              <a:avLst/>
              <a:gdLst/>
              <a:ahLst/>
              <a:cxnLst/>
              <a:rect l="l" t="t" r="r" b="b"/>
              <a:pathLst>
                <a:path w="43180" h="1053465">
                  <a:moveTo>
                    <a:pt x="42671" y="0"/>
                  </a:moveTo>
                  <a:lnTo>
                    <a:pt x="0" y="0"/>
                  </a:lnTo>
                  <a:lnTo>
                    <a:pt x="0" y="1053083"/>
                  </a:lnTo>
                  <a:lnTo>
                    <a:pt x="42671" y="1053083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312" y="772667"/>
              <a:ext cx="10966704" cy="32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3540" y="1381709"/>
            <a:ext cx="11223625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latin typeface="Carlito"/>
                <a:cs typeface="Carlito"/>
              </a:rPr>
              <a:t>Figure </a:t>
            </a:r>
            <a:r>
              <a:rPr sz="2800" i="1" dirty="0">
                <a:latin typeface="Carlito"/>
                <a:cs typeface="Carlito"/>
              </a:rPr>
              <a:t>2.21 </a:t>
            </a:r>
            <a:r>
              <a:rPr sz="2800" i="1" spc="-5" dirty="0">
                <a:latin typeface="Carlito"/>
                <a:cs typeface="Carlito"/>
              </a:rPr>
              <a:t>shows two </a:t>
            </a:r>
            <a:r>
              <a:rPr sz="2800" i="1" spc="-15" dirty="0">
                <a:latin typeface="Carlito"/>
                <a:cs typeface="Carlito"/>
              </a:rPr>
              <a:t>computers</a:t>
            </a:r>
            <a:r>
              <a:rPr sz="2800" i="1" spc="600" dirty="0">
                <a:latin typeface="Carlito"/>
                <a:cs typeface="Carlito"/>
              </a:rPr>
              <a:t> </a:t>
            </a:r>
            <a:r>
              <a:rPr sz="2800" i="1" spc="-10" dirty="0">
                <a:latin typeface="Carlito"/>
                <a:cs typeface="Carlito"/>
              </a:rPr>
              <a:t>communicating </a:t>
            </a:r>
            <a:r>
              <a:rPr sz="2800" i="1" spc="-5" dirty="0">
                <a:latin typeface="Carlito"/>
                <a:cs typeface="Carlito"/>
              </a:rPr>
              <a:t>via the </a:t>
            </a:r>
            <a:r>
              <a:rPr sz="2800" i="1" spc="-15" dirty="0">
                <a:latin typeface="Carlito"/>
                <a:cs typeface="Carlito"/>
              </a:rPr>
              <a:t>Internet.  </a:t>
            </a:r>
            <a:r>
              <a:rPr sz="2800" i="1" spc="-5" dirty="0">
                <a:latin typeface="Carlito"/>
                <a:cs typeface="Carlito"/>
              </a:rPr>
              <a:t>The  </a:t>
            </a:r>
            <a:r>
              <a:rPr sz="2800" i="1" spc="-10" dirty="0">
                <a:latin typeface="Carlito"/>
                <a:cs typeface="Carlito"/>
              </a:rPr>
              <a:t>sending </a:t>
            </a:r>
            <a:r>
              <a:rPr sz="2800" i="1" spc="-15" dirty="0">
                <a:latin typeface="Carlito"/>
                <a:cs typeface="Carlito"/>
              </a:rPr>
              <a:t>computer </a:t>
            </a:r>
            <a:r>
              <a:rPr sz="2800" i="1" spc="-10" dirty="0">
                <a:latin typeface="Carlito"/>
                <a:cs typeface="Carlito"/>
              </a:rPr>
              <a:t>is </a:t>
            </a:r>
            <a:r>
              <a:rPr sz="2800" i="1" spc="-5" dirty="0">
                <a:latin typeface="Carlito"/>
                <a:cs typeface="Carlito"/>
              </a:rPr>
              <a:t>running three processes at this </a:t>
            </a:r>
            <a:r>
              <a:rPr sz="2800" i="1" spc="-10" dirty="0">
                <a:latin typeface="Carlito"/>
                <a:cs typeface="Carlito"/>
              </a:rPr>
              <a:t>time </a:t>
            </a:r>
            <a:r>
              <a:rPr sz="2800" i="1" spc="-5" dirty="0">
                <a:latin typeface="Carlito"/>
                <a:cs typeface="Carlito"/>
              </a:rPr>
              <a:t>with port addresses  a, b, and </a:t>
            </a:r>
            <a:r>
              <a:rPr sz="2800" i="1" spc="-10" dirty="0">
                <a:latin typeface="Carlito"/>
                <a:cs typeface="Carlito"/>
              </a:rPr>
              <a:t>c. </a:t>
            </a:r>
            <a:r>
              <a:rPr sz="2800" i="1" spc="-5" dirty="0">
                <a:latin typeface="Carlito"/>
                <a:cs typeface="Carlito"/>
              </a:rPr>
              <a:t>The receiving </a:t>
            </a:r>
            <a:r>
              <a:rPr sz="2800" i="1" spc="-15" dirty="0">
                <a:latin typeface="Carlito"/>
                <a:cs typeface="Carlito"/>
              </a:rPr>
              <a:t>computer </a:t>
            </a:r>
            <a:r>
              <a:rPr sz="2800" i="1" spc="-10" dirty="0">
                <a:latin typeface="Carlito"/>
                <a:cs typeface="Carlito"/>
              </a:rPr>
              <a:t>is </a:t>
            </a:r>
            <a:r>
              <a:rPr sz="2800" i="1" spc="-5" dirty="0">
                <a:latin typeface="Carlito"/>
                <a:cs typeface="Carlito"/>
              </a:rPr>
              <a:t>running two processes </a:t>
            </a:r>
            <a:r>
              <a:rPr sz="2800" i="1" spc="-10" dirty="0">
                <a:latin typeface="Carlito"/>
                <a:cs typeface="Carlito"/>
              </a:rPr>
              <a:t>at </a:t>
            </a:r>
            <a:r>
              <a:rPr sz="2800" i="1" spc="-5" dirty="0">
                <a:latin typeface="Carlito"/>
                <a:cs typeface="Carlito"/>
              </a:rPr>
              <a:t>this </a:t>
            </a:r>
            <a:r>
              <a:rPr sz="2800" i="1" spc="-10" dirty="0">
                <a:latin typeface="Carlito"/>
                <a:cs typeface="Carlito"/>
              </a:rPr>
              <a:t>time </a:t>
            </a:r>
            <a:r>
              <a:rPr sz="2800" i="1" spc="-5" dirty="0">
                <a:latin typeface="Carlito"/>
                <a:cs typeface="Carlito"/>
              </a:rPr>
              <a:t>with  port </a:t>
            </a:r>
            <a:r>
              <a:rPr sz="2800" i="1" spc="-10" dirty="0">
                <a:latin typeface="Carlito"/>
                <a:cs typeface="Carlito"/>
              </a:rPr>
              <a:t>addresses </a:t>
            </a:r>
            <a:r>
              <a:rPr sz="2800" i="1" spc="-5" dirty="0">
                <a:latin typeface="Carlito"/>
                <a:cs typeface="Carlito"/>
              </a:rPr>
              <a:t>j </a:t>
            </a:r>
            <a:r>
              <a:rPr sz="2800" i="1" dirty="0">
                <a:latin typeface="Carlito"/>
                <a:cs typeface="Carlito"/>
              </a:rPr>
              <a:t>and </a:t>
            </a:r>
            <a:r>
              <a:rPr sz="2800" i="1" spc="-5" dirty="0">
                <a:latin typeface="Carlito"/>
                <a:cs typeface="Carlito"/>
              </a:rPr>
              <a:t>k. Process </a:t>
            </a: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a </a:t>
            </a:r>
            <a:r>
              <a:rPr sz="2800" i="1" spc="-5" dirty="0">
                <a:latin typeface="Carlito"/>
                <a:cs typeface="Carlito"/>
              </a:rPr>
              <a:t>in the sending </a:t>
            </a:r>
            <a:r>
              <a:rPr sz="2800" i="1" spc="-10" dirty="0">
                <a:latin typeface="Carlito"/>
                <a:cs typeface="Carlito"/>
              </a:rPr>
              <a:t>computer </a:t>
            </a:r>
            <a:r>
              <a:rPr sz="2800" i="1" spc="-5" dirty="0">
                <a:latin typeface="Carlito"/>
                <a:cs typeface="Carlito"/>
              </a:rPr>
              <a:t>needs </a:t>
            </a:r>
            <a:r>
              <a:rPr sz="2800" i="1" spc="-45" dirty="0">
                <a:latin typeface="Carlito"/>
                <a:cs typeface="Carlito"/>
              </a:rPr>
              <a:t>to  </a:t>
            </a:r>
            <a:r>
              <a:rPr sz="2800" i="1" spc="-15" dirty="0">
                <a:latin typeface="Carlito"/>
                <a:cs typeface="Carlito"/>
              </a:rPr>
              <a:t>communicate </a:t>
            </a:r>
            <a:r>
              <a:rPr sz="2800" i="1" spc="-5" dirty="0">
                <a:latin typeface="Carlito"/>
                <a:cs typeface="Carlito"/>
              </a:rPr>
              <a:t>with process </a:t>
            </a:r>
            <a:r>
              <a:rPr sz="2800" i="1" spc="-5" dirty="0">
                <a:solidFill>
                  <a:srgbClr val="0462C1"/>
                </a:solidFill>
                <a:latin typeface="Carlito"/>
                <a:cs typeface="Carlito"/>
              </a:rPr>
              <a:t>j </a:t>
            </a:r>
            <a:r>
              <a:rPr sz="2800" i="1" spc="-10" dirty="0">
                <a:latin typeface="Carlito"/>
                <a:cs typeface="Carlito"/>
              </a:rPr>
              <a:t>in </a:t>
            </a:r>
            <a:r>
              <a:rPr sz="2800" i="1" spc="-5" dirty="0">
                <a:latin typeface="Carlito"/>
                <a:cs typeface="Carlito"/>
              </a:rPr>
              <a:t>the receiving </a:t>
            </a:r>
            <a:r>
              <a:rPr sz="2800" i="1" spc="-35" dirty="0">
                <a:latin typeface="Carlito"/>
                <a:cs typeface="Carlito"/>
              </a:rPr>
              <a:t>computer. </a:t>
            </a:r>
            <a:r>
              <a:rPr sz="2800" i="1" spc="-10" dirty="0">
                <a:latin typeface="Carlito"/>
                <a:cs typeface="Carlito"/>
              </a:rPr>
              <a:t>Note </a:t>
            </a:r>
            <a:r>
              <a:rPr sz="2800" i="1" spc="-5" dirty="0">
                <a:latin typeface="Carlito"/>
                <a:cs typeface="Carlito"/>
              </a:rPr>
              <a:t>that although  </a:t>
            </a:r>
            <a:r>
              <a:rPr sz="2800" i="1" spc="-15" dirty="0">
                <a:latin typeface="Carlito"/>
                <a:cs typeface="Carlito"/>
              </a:rPr>
              <a:t>physical</a:t>
            </a:r>
            <a:r>
              <a:rPr sz="2800" i="1" spc="600" dirty="0">
                <a:latin typeface="Carlito"/>
                <a:cs typeface="Carlito"/>
              </a:rPr>
              <a:t> </a:t>
            </a:r>
            <a:r>
              <a:rPr sz="2800" i="1" spc="-10" dirty="0">
                <a:latin typeface="Carlito"/>
                <a:cs typeface="Carlito"/>
              </a:rPr>
              <a:t>addresses </a:t>
            </a:r>
            <a:r>
              <a:rPr sz="2800" i="1" spc="-5" dirty="0">
                <a:latin typeface="Carlito"/>
                <a:cs typeface="Carlito"/>
              </a:rPr>
              <a:t>change </a:t>
            </a:r>
            <a:r>
              <a:rPr sz="2800" i="1" spc="-10" dirty="0">
                <a:latin typeface="Carlito"/>
                <a:cs typeface="Carlito"/>
              </a:rPr>
              <a:t>from </a:t>
            </a:r>
            <a:r>
              <a:rPr sz="2800" i="1" spc="-5" dirty="0">
                <a:latin typeface="Carlito"/>
                <a:cs typeface="Carlito"/>
              </a:rPr>
              <a:t>hop </a:t>
            </a:r>
            <a:r>
              <a:rPr sz="2800" i="1" spc="-25" dirty="0">
                <a:latin typeface="Carlito"/>
                <a:cs typeface="Carlito"/>
              </a:rPr>
              <a:t>to </a:t>
            </a:r>
            <a:r>
              <a:rPr sz="2800" i="1" spc="-5" dirty="0">
                <a:latin typeface="Carlito"/>
                <a:cs typeface="Carlito"/>
              </a:rPr>
              <a:t>hop, </a:t>
            </a:r>
            <a:r>
              <a:rPr sz="2800" i="1" spc="-10" dirty="0">
                <a:latin typeface="Carlito"/>
                <a:cs typeface="Carlito"/>
              </a:rPr>
              <a:t>logical and </a:t>
            </a:r>
            <a:r>
              <a:rPr sz="2800" i="1" spc="-5" dirty="0">
                <a:latin typeface="Carlito"/>
                <a:cs typeface="Carlito"/>
              </a:rPr>
              <a:t>port </a:t>
            </a:r>
            <a:r>
              <a:rPr sz="2800" i="1" spc="-10" dirty="0">
                <a:latin typeface="Carlito"/>
                <a:cs typeface="Carlito"/>
              </a:rPr>
              <a:t>addresses  </a:t>
            </a:r>
            <a:r>
              <a:rPr sz="2800" i="1" spc="-5" dirty="0">
                <a:latin typeface="Carlito"/>
                <a:cs typeface="Carlito"/>
              </a:rPr>
              <a:t>remain the </a:t>
            </a:r>
            <a:r>
              <a:rPr sz="2800" i="1" spc="-10" dirty="0">
                <a:latin typeface="Carlito"/>
                <a:cs typeface="Carlito"/>
              </a:rPr>
              <a:t>same from </a:t>
            </a:r>
            <a:r>
              <a:rPr sz="2800" i="1" spc="-5" dirty="0">
                <a:latin typeface="Carlito"/>
                <a:cs typeface="Carlito"/>
              </a:rPr>
              <a:t>the source </a:t>
            </a:r>
            <a:r>
              <a:rPr sz="2800" i="1" spc="-25" dirty="0">
                <a:latin typeface="Carlito"/>
                <a:cs typeface="Carlito"/>
              </a:rPr>
              <a:t>to</a:t>
            </a:r>
            <a:r>
              <a:rPr sz="2800" i="1" spc="70" dirty="0">
                <a:latin typeface="Carlito"/>
                <a:cs typeface="Carlito"/>
              </a:rPr>
              <a:t> </a:t>
            </a:r>
            <a:r>
              <a:rPr sz="2800" i="1" spc="-10" dirty="0">
                <a:latin typeface="Carlito"/>
                <a:cs typeface="Carlito"/>
              </a:rPr>
              <a:t>destination.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02994" y="189433"/>
            <a:ext cx="20269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i="1" spc="-15" dirty="0">
                <a:solidFill>
                  <a:srgbClr val="0462C1"/>
                </a:solidFill>
                <a:latin typeface="Carlito"/>
                <a:cs typeface="Carlito"/>
              </a:rPr>
              <a:t>Example</a:t>
            </a:r>
            <a:r>
              <a:rPr sz="3200" b="0" i="1" spc="-6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3200" b="0" i="1" dirty="0">
                <a:solidFill>
                  <a:srgbClr val="0462C1"/>
                </a:solidFill>
                <a:latin typeface="Carlito"/>
                <a:cs typeface="Carlito"/>
              </a:rPr>
              <a:t>2.4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692" y="981836"/>
            <a:ext cx="11685270" cy="5380990"/>
            <a:chOff x="202692" y="981836"/>
            <a:chExt cx="11685270" cy="5380990"/>
          </a:xfrm>
        </p:grpSpPr>
        <p:sp>
          <p:nvSpPr>
            <p:cNvPr id="3" name="object 3"/>
            <p:cNvSpPr/>
            <p:nvPr/>
          </p:nvSpPr>
          <p:spPr>
            <a:xfrm>
              <a:off x="202692" y="6324600"/>
              <a:ext cx="11684635" cy="0"/>
            </a:xfrm>
            <a:custGeom>
              <a:avLst/>
              <a:gdLst/>
              <a:ahLst/>
              <a:cxnLst/>
              <a:rect l="l" t="t" r="r" b="b"/>
              <a:pathLst>
                <a:path w="11684635">
                  <a:moveTo>
                    <a:pt x="0" y="0"/>
                  </a:moveTo>
                  <a:lnTo>
                    <a:pt x="11684508" y="0"/>
                  </a:lnTo>
                </a:path>
              </a:pathLst>
            </a:custGeom>
            <a:ln w="7620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81100" y="990599"/>
              <a:ext cx="9384792" cy="5277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5343" y="394461"/>
            <a:ext cx="3042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2400" b="0" spc="-10" dirty="0">
                <a:solidFill>
                  <a:srgbClr val="944F71"/>
                </a:solidFill>
                <a:latin typeface="Carlito"/>
                <a:cs typeface="Carlito"/>
              </a:rPr>
              <a:t>Figure </a:t>
            </a:r>
            <a:r>
              <a:rPr sz="2400" b="0" spc="-5" dirty="0">
                <a:solidFill>
                  <a:srgbClr val="944F71"/>
                </a:solidFill>
                <a:latin typeface="Carlito"/>
                <a:cs typeface="Carlito"/>
              </a:rPr>
              <a:t>2.21	</a:t>
            </a:r>
            <a:r>
              <a:rPr sz="2000" b="0" i="1" spc="-15" dirty="0">
                <a:solidFill>
                  <a:srgbClr val="000000"/>
                </a:solidFill>
                <a:latin typeface="Carlito"/>
                <a:cs typeface="Carlito"/>
              </a:rPr>
              <a:t>Port</a:t>
            </a:r>
            <a:r>
              <a:rPr sz="2000" b="0" i="1" spc="-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b="0" i="1" spc="-5" dirty="0">
                <a:solidFill>
                  <a:srgbClr val="000000"/>
                </a:solidFill>
                <a:latin typeface="Carlito"/>
                <a:cs typeface="Carlito"/>
              </a:rPr>
              <a:t>addresses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89246" y="3156172"/>
            <a:ext cx="2052320" cy="535940"/>
            <a:chOff x="3889246" y="3156172"/>
            <a:chExt cx="2052320" cy="535940"/>
          </a:xfrm>
        </p:grpSpPr>
        <p:sp>
          <p:nvSpPr>
            <p:cNvPr id="3" name="object 3"/>
            <p:cNvSpPr/>
            <p:nvPr/>
          </p:nvSpPr>
          <p:spPr>
            <a:xfrm>
              <a:off x="3889246" y="3156172"/>
              <a:ext cx="2052069" cy="5357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16807" y="3184017"/>
              <a:ext cx="1999361" cy="4828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111238" y="3156177"/>
            <a:ext cx="2189480" cy="650240"/>
            <a:chOff x="6111238" y="3156177"/>
            <a:chExt cx="2189480" cy="650240"/>
          </a:xfrm>
        </p:grpSpPr>
        <p:sp>
          <p:nvSpPr>
            <p:cNvPr id="6" name="object 6"/>
            <p:cNvSpPr/>
            <p:nvPr/>
          </p:nvSpPr>
          <p:spPr>
            <a:xfrm>
              <a:off x="6111238" y="3156177"/>
              <a:ext cx="2189229" cy="6500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38545" y="3184016"/>
              <a:ext cx="2136394" cy="5967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47852"/>
            <a:ext cx="23863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50" dirty="0">
                <a:solidFill>
                  <a:srgbClr val="A3123E"/>
                </a:solidFill>
                <a:latin typeface="Arial"/>
                <a:cs typeface="Arial"/>
              </a:rPr>
              <a:t>Why</a:t>
            </a:r>
            <a:r>
              <a:rPr sz="3200" spc="-145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45" dirty="0">
                <a:solidFill>
                  <a:srgbClr val="A3123E"/>
                </a:solidFill>
                <a:latin typeface="Arial"/>
                <a:cs typeface="Arial"/>
              </a:rPr>
              <a:t>layering?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2867" y="1362986"/>
            <a:ext cx="9958070" cy="36709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185" dirty="0">
                <a:latin typeface="Arial"/>
                <a:cs typeface="Arial"/>
              </a:rPr>
              <a:t>Dealing </a:t>
            </a:r>
            <a:r>
              <a:rPr sz="2800" spc="-95" dirty="0">
                <a:latin typeface="Arial"/>
                <a:cs typeface="Arial"/>
              </a:rPr>
              <a:t>with </a:t>
            </a:r>
            <a:r>
              <a:rPr sz="2800" spc="-155" dirty="0">
                <a:latin typeface="Arial"/>
                <a:cs typeface="Arial"/>
              </a:rPr>
              <a:t>complex</a:t>
            </a:r>
            <a:r>
              <a:rPr sz="2800" spc="265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systems: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ts val="3195"/>
              </a:lnSpc>
              <a:spcBef>
                <a:spcPts val="670"/>
              </a:spcBef>
              <a:buChar char="•"/>
              <a:tabLst>
                <a:tab pos="241300" algn="l"/>
              </a:tabLst>
            </a:pPr>
            <a:r>
              <a:rPr sz="2800" spc="-110" dirty="0">
                <a:latin typeface="Arial"/>
                <a:cs typeface="Arial"/>
              </a:rPr>
              <a:t>explicit </a:t>
            </a:r>
            <a:r>
              <a:rPr sz="2800" spc="-100" dirty="0">
                <a:latin typeface="Arial"/>
                <a:cs typeface="Arial"/>
              </a:rPr>
              <a:t>structure </a:t>
            </a:r>
            <a:r>
              <a:rPr sz="2800" spc="-145" dirty="0">
                <a:latin typeface="Arial"/>
                <a:cs typeface="Arial"/>
              </a:rPr>
              <a:t>allows </a:t>
            </a:r>
            <a:r>
              <a:rPr sz="2800" spc="-105" dirty="0">
                <a:latin typeface="Arial"/>
                <a:cs typeface="Arial"/>
              </a:rPr>
              <a:t>identification, </a:t>
            </a:r>
            <a:r>
              <a:rPr sz="2800" spc="-130" dirty="0">
                <a:latin typeface="Arial"/>
                <a:cs typeface="Arial"/>
              </a:rPr>
              <a:t>relationship </a:t>
            </a:r>
            <a:r>
              <a:rPr sz="2800" spc="-80" dirty="0">
                <a:latin typeface="Arial"/>
                <a:cs typeface="Arial"/>
              </a:rPr>
              <a:t>of</a:t>
            </a:r>
            <a:r>
              <a:rPr sz="2800" spc="590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complex</a:t>
            </a:r>
            <a:endParaRPr sz="2800">
              <a:latin typeface="Arial"/>
              <a:cs typeface="Arial"/>
            </a:endParaRPr>
          </a:p>
          <a:p>
            <a:pPr marL="241300">
              <a:lnSpc>
                <a:spcPts val="3195"/>
              </a:lnSpc>
            </a:pPr>
            <a:r>
              <a:rPr sz="2800" spc="-155" dirty="0">
                <a:latin typeface="Arial"/>
                <a:cs typeface="Arial"/>
              </a:rPr>
              <a:t>system’s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pieces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55"/>
              </a:spcBef>
              <a:buChar char="•"/>
              <a:tabLst>
                <a:tab pos="698500" algn="l"/>
              </a:tabLst>
            </a:pPr>
            <a:r>
              <a:rPr sz="2800" spc="-180" dirty="0">
                <a:latin typeface="Arial"/>
                <a:cs typeface="Arial"/>
              </a:rPr>
              <a:t>layered </a:t>
            </a:r>
            <a:r>
              <a:rPr sz="2800" spc="-150" dirty="0">
                <a:solidFill>
                  <a:srgbClr val="FF0000"/>
                </a:solidFill>
                <a:latin typeface="Arial"/>
                <a:cs typeface="Arial"/>
              </a:rPr>
              <a:t>reference </a:t>
            </a:r>
            <a:r>
              <a:rPr sz="2800" spc="-155" dirty="0">
                <a:solidFill>
                  <a:srgbClr val="FF0000"/>
                </a:solidFill>
                <a:latin typeface="Arial"/>
                <a:cs typeface="Arial"/>
              </a:rPr>
              <a:t>model </a:t>
            </a:r>
            <a:r>
              <a:rPr sz="2800" spc="-50" dirty="0">
                <a:latin typeface="Arial"/>
                <a:cs typeface="Arial"/>
              </a:rPr>
              <a:t>for</a:t>
            </a:r>
            <a:r>
              <a:rPr sz="2800" spc="490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discussion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300" algn="l"/>
              </a:tabLst>
            </a:pPr>
            <a:r>
              <a:rPr sz="2800" spc="-150" dirty="0">
                <a:latin typeface="Arial"/>
                <a:cs typeface="Arial"/>
              </a:rPr>
              <a:t>modularization </a:t>
            </a:r>
            <a:r>
              <a:rPr sz="2800" spc="-225" dirty="0">
                <a:latin typeface="Arial"/>
                <a:cs typeface="Arial"/>
              </a:rPr>
              <a:t>eases </a:t>
            </a:r>
            <a:r>
              <a:rPr sz="2800" spc="-175" dirty="0">
                <a:latin typeface="Arial"/>
                <a:cs typeface="Arial"/>
              </a:rPr>
              <a:t>maintenance, </a:t>
            </a:r>
            <a:r>
              <a:rPr sz="2800" spc="-145" dirty="0">
                <a:latin typeface="Arial"/>
                <a:cs typeface="Arial"/>
              </a:rPr>
              <a:t>updating </a:t>
            </a:r>
            <a:r>
              <a:rPr sz="2800" spc="-80" dirty="0">
                <a:latin typeface="Arial"/>
                <a:cs typeface="Arial"/>
              </a:rPr>
              <a:t>of</a:t>
            </a:r>
            <a:r>
              <a:rPr sz="2800" spc="13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ts val="3190"/>
              </a:lnSpc>
              <a:spcBef>
                <a:spcPts val="155"/>
              </a:spcBef>
              <a:buChar char="•"/>
              <a:tabLst>
                <a:tab pos="698500" algn="l"/>
              </a:tabLst>
            </a:pPr>
            <a:r>
              <a:rPr sz="2800" spc="-200" dirty="0">
                <a:latin typeface="Arial"/>
                <a:cs typeface="Arial"/>
              </a:rPr>
              <a:t>change </a:t>
            </a:r>
            <a:r>
              <a:rPr sz="2800" spc="-80" dirty="0">
                <a:latin typeface="Arial"/>
                <a:cs typeface="Arial"/>
              </a:rPr>
              <a:t>of </a:t>
            </a:r>
            <a:r>
              <a:rPr sz="2800" spc="-140" dirty="0">
                <a:latin typeface="Arial"/>
                <a:cs typeface="Arial"/>
              </a:rPr>
              <a:t>implementation </a:t>
            </a:r>
            <a:r>
              <a:rPr sz="2800" spc="-80" dirty="0">
                <a:latin typeface="Arial"/>
                <a:cs typeface="Arial"/>
              </a:rPr>
              <a:t>of </a:t>
            </a:r>
            <a:r>
              <a:rPr sz="2800" spc="-150" dirty="0">
                <a:latin typeface="Arial"/>
                <a:cs typeface="Arial"/>
              </a:rPr>
              <a:t>layer’s </a:t>
            </a:r>
            <a:r>
              <a:rPr sz="2800" spc="-135" dirty="0">
                <a:latin typeface="Arial"/>
                <a:cs typeface="Arial"/>
              </a:rPr>
              <a:t>service </a:t>
            </a:r>
            <a:r>
              <a:rPr sz="2800" spc="-145" dirty="0">
                <a:latin typeface="Arial"/>
                <a:cs typeface="Arial"/>
              </a:rPr>
              <a:t>transparent </a:t>
            </a:r>
            <a:r>
              <a:rPr sz="2800" spc="-90" dirty="0">
                <a:latin typeface="Arial"/>
                <a:cs typeface="Arial"/>
              </a:rPr>
              <a:t>to </a:t>
            </a:r>
            <a:r>
              <a:rPr sz="2800" spc="-110" dirty="0">
                <a:latin typeface="Arial"/>
                <a:cs typeface="Arial"/>
              </a:rPr>
              <a:t>rest</a:t>
            </a:r>
            <a:r>
              <a:rPr sz="2800" spc="530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of</a:t>
            </a:r>
            <a:endParaRPr sz="2800">
              <a:latin typeface="Arial"/>
              <a:cs typeface="Arial"/>
            </a:endParaRPr>
          </a:p>
          <a:p>
            <a:pPr marL="698500">
              <a:lnSpc>
                <a:spcPts val="3190"/>
              </a:lnSpc>
            </a:pPr>
            <a:r>
              <a:rPr sz="2800" spc="-150" dirty="0"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70"/>
              </a:spcBef>
              <a:buChar char="•"/>
              <a:tabLst>
                <a:tab pos="698500" algn="l"/>
              </a:tabLst>
            </a:pPr>
            <a:r>
              <a:rPr sz="2800" spc="-150" dirty="0">
                <a:latin typeface="Arial"/>
                <a:cs typeface="Arial"/>
              </a:rPr>
              <a:t>e.g., </a:t>
            </a:r>
            <a:r>
              <a:rPr sz="2800" spc="-200" dirty="0">
                <a:latin typeface="Arial"/>
                <a:cs typeface="Arial"/>
              </a:rPr>
              <a:t>change </a:t>
            </a:r>
            <a:r>
              <a:rPr sz="2800" spc="-100" dirty="0">
                <a:latin typeface="Arial"/>
                <a:cs typeface="Arial"/>
              </a:rPr>
              <a:t>in </a:t>
            </a:r>
            <a:r>
              <a:rPr sz="2800" spc="-185" dirty="0">
                <a:latin typeface="Arial"/>
                <a:cs typeface="Arial"/>
              </a:rPr>
              <a:t>gate </a:t>
            </a:r>
            <a:r>
              <a:rPr sz="2800" spc="-150" dirty="0">
                <a:latin typeface="Arial"/>
                <a:cs typeface="Arial"/>
              </a:rPr>
              <a:t>procedure </a:t>
            </a:r>
            <a:r>
              <a:rPr sz="2800" spc="-135" dirty="0">
                <a:latin typeface="Arial"/>
                <a:cs typeface="Arial"/>
              </a:rPr>
              <a:t>doesn’t </a:t>
            </a:r>
            <a:r>
              <a:rPr sz="2800" spc="-120" dirty="0">
                <a:latin typeface="Arial"/>
                <a:cs typeface="Arial"/>
              </a:rPr>
              <a:t>affect </a:t>
            </a:r>
            <a:r>
              <a:rPr sz="2800" spc="-110" dirty="0">
                <a:latin typeface="Arial"/>
                <a:cs typeface="Arial"/>
              </a:rPr>
              <a:t>rest </a:t>
            </a:r>
            <a:r>
              <a:rPr sz="2800" spc="-80" dirty="0">
                <a:latin typeface="Arial"/>
                <a:cs typeface="Arial"/>
              </a:rPr>
              <a:t>of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69790" y="6377127"/>
            <a:ext cx="1180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Introduction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0609" y="6381699"/>
            <a:ext cx="227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1-6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70320"/>
            <a:ext cx="12192000" cy="487680"/>
            <a:chOff x="0" y="6370320"/>
            <a:chExt cx="12192000" cy="487680"/>
          </a:xfrm>
        </p:grpSpPr>
        <p:sp>
          <p:nvSpPr>
            <p:cNvPr id="3" name="object 3"/>
            <p:cNvSpPr/>
            <p:nvPr/>
          </p:nvSpPr>
          <p:spPr>
            <a:xfrm>
              <a:off x="0" y="6370320"/>
              <a:ext cx="12191999" cy="4876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92" y="6490714"/>
              <a:ext cx="1781556" cy="313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2600364" y="637031"/>
            <a:ext cx="8121334" cy="56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2640" y="334213"/>
            <a:ext cx="80054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 dirty="0">
                <a:solidFill>
                  <a:srgbClr val="C00000"/>
                </a:solidFill>
                <a:latin typeface="Arial"/>
                <a:cs typeface="Arial"/>
              </a:rPr>
              <a:t>Open </a:t>
            </a:r>
            <a:r>
              <a:rPr spc="-345" dirty="0">
                <a:solidFill>
                  <a:srgbClr val="C00000"/>
                </a:solidFill>
                <a:latin typeface="Arial"/>
                <a:cs typeface="Arial"/>
              </a:rPr>
              <a:t>System </a:t>
            </a:r>
            <a:r>
              <a:rPr spc="-265" dirty="0">
                <a:solidFill>
                  <a:srgbClr val="C00000"/>
                </a:solidFill>
                <a:latin typeface="Arial"/>
                <a:cs typeface="Arial"/>
              </a:rPr>
              <a:t>Interconnection </a:t>
            </a:r>
            <a:r>
              <a:rPr spc="-240" dirty="0">
                <a:solidFill>
                  <a:srgbClr val="C00000"/>
                </a:solidFill>
                <a:latin typeface="Arial"/>
                <a:cs typeface="Arial"/>
              </a:rPr>
              <a:t>Model </a:t>
            </a:r>
            <a:r>
              <a:rPr dirty="0">
                <a:solidFill>
                  <a:srgbClr val="C00000"/>
                </a:solidFill>
                <a:latin typeface="Arial"/>
                <a:cs typeface="Arial"/>
              </a:rPr>
              <a:t>(</a:t>
            </a:r>
            <a:r>
              <a:rPr spc="-6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pc="-260" dirty="0">
                <a:solidFill>
                  <a:srgbClr val="C00000"/>
                </a:solidFill>
                <a:latin typeface="Arial"/>
                <a:cs typeface="Arial"/>
              </a:rPr>
              <a:t>OSI)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289306"/>
            <a:ext cx="29057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0" dirty="0">
                <a:solidFill>
                  <a:srgbClr val="A3123E"/>
                </a:solidFill>
                <a:latin typeface="Arial"/>
                <a:cs typeface="Arial"/>
              </a:rPr>
              <a:t>Application</a:t>
            </a:r>
            <a:r>
              <a:rPr sz="3200" spc="-150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0851" y="812291"/>
            <a:ext cx="10012680" cy="4812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9896" y="5654750"/>
            <a:ext cx="9640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525252"/>
                </a:solidFill>
                <a:latin typeface="Arial"/>
                <a:cs typeface="Arial"/>
              </a:rPr>
              <a:t>An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application-layer </a:t>
            </a:r>
            <a:r>
              <a:rPr sz="1800" spc="-75" dirty="0">
                <a:solidFill>
                  <a:srgbClr val="525252"/>
                </a:solidFill>
                <a:latin typeface="Arial"/>
                <a:cs typeface="Arial"/>
              </a:rPr>
              <a:t>protocol </a:t>
            </a:r>
            <a:r>
              <a:rPr sz="1800" spc="-60" dirty="0">
                <a:solidFill>
                  <a:srgbClr val="525252"/>
                </a:solidFill>
                <a:latin typeface="Arial"/>
                <a:cs typeface="Arial"/>
              </a:rPr>
              <a:t>is </a:t>
            </a:r>
            <a:r>
              <a:rPr sz="1800" spc="-70" dirty="0">
                <a:solidFill>
                  <a:srgbClr val="525252"/>
                </a:solidFill>
                <a:latin typeface="Arial"/>
                <a:cs typeface="Arial"/>
              </a:rPr>
              <a:t>distributed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over </a:t>
            </a:r>
            <a:r>
              <a:rPr sz="1800" spc="-75" dirty="0">
                <a:solidFill>
                  <a:srgbClr val="525252"/>
                </a:solidFill>
                <a:latin typeface="Arial"/>
                <a:cs typeface="Arial"/>
              </a:rPr>
              <a:t>multiple </a:t>
            </a:r>
            <a:r>
              <a:rPr sz="1800" spc="-125" dirty="0">
                <a:solidFill>
                  <a:srgbClr val="525252"/>
                </a:solidFill>
                <a:latin typeface="Arial"/>
                <a:cs typeface="Arial"/>
              </a:rPr>
              <a:t>end </a:t>
            </a:r>
            <a:r>
              <a:rPr sz="1800" spc="-95" dirty="0">
                <a:solidFill>
                  <a:srgbClr val="525252"/>
                </a:solidFill>
                <a:latin typeface="Arial"/>
                <a:cs typeface="Arial"/>
              </a:rPr>
              <a:t>systems,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with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the application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in </a:t>
            </a:r>
            <a:r>
              <a:rPr sz="1800" spc="-125" dirty="0">
                <a:solidFill>
                  <a:srgbClr val="525252"/>
                </a:solidFill>
                <a:latin typeface="Arial"/>
                <a:cs typeface="Arial"/>
              </a:rPr>
              <a:t>one end  </a:t>
            </a:r>
            <a:r>
              <a:rPr sz="1800" spc="-100" dirty="0">
                <a:solidFill>
                  <a:srgbClr val="525252"/>
                </a:solidFill>
                <a:latin typeface="Arial"/>
                <a:cs typeface="Arial"/>
              </a:rPr>
              <a:t>system</a:t>
            </a:r>
            <a:r>
              <a:rPr sz="1800" spc="3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using</a:t>
            </a:r>
            <a:r>
              <a:rPr sz="1800" spc="1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the</a:t>
            </a:r>
            <a:r>
              <a:rPr sz="1800" spc="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525252"/>
                </a:solidFill>
                <a:latin typeface="Arial"/>
                <a:cs typeface="Arial"/>
              </a:rPr>
              <a:t>protocol</a:t>
            </a:r>
            <a:r>
              <a:rPr sz="1800" spc="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525252"/>
                </a:solidFill>
                <a:latin typeface="Arial"/>
                <a:cs typeface="Arial"/>
              </a:rPr>
              <a:t>to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130" dirty="0">
                <a:solidFill>
                  <a:srgbClr val="525252"/>
                </a:solidFill>
                <a:latin typeface="Arial"/>
                <a:cs typeface="Arial"/>
              </a:rPr>
              <a:t>exchange</a:t>
            </a:r>
            <a:r>
              <a:rPr sz="1800" spc="-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525252"/>
                </a:solidFill>
                <a:latin typeface="Arial"/>
                <a:cs typeface="Arial"/>
              </a:rPr>
              <a:t>packets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525252"/>
                </a:solidFill>
                <a:latin typeface="Arial"/>
                <a:cs typeface="Arial"/>
              </a:rPr>
              <a:t>of</a:t>
            </a:r>
            <a:r>
              <a:rPr sz="1800" spc="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525252"/>
                </a:solidFill>
                <a:latin typeface="Arial"/>
                <a:cs typeface="Arial"/>
              </a:rPr>
              <a:t>information</a:t>
            </a:r>
            <a:r>
              <a:rPr sz="1800" spc="3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with</a:t>
            </a:r>
            <a:r>
              <a:rPr sz="1800" spc="1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the</a:t>
            </a:r>
            <a:r>
              <a:rPr sz="1800" spc="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525252"/>
                </a:solidFill>
                <a:latin typeface="Arial"/>
                <a:cs typeface="Arial"/>
              </a:rPr>
              <a:t>application</a:t>
            </a:r>
            <a:r>
              <a:rPr sz="180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525252"/>
                </a:solidFill>
                <a:latin typeface="Arial"/>
                <a:cs typeface="Arial"/>
              </a:rPr>
              <a:t>in</a:t>
            </a:r>
            <a:r>
              <a:rPr sz="1800" spc="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525252"/>
                </a:solidFill>
                <a:latin typeface="Arial"/>
                <a:cs typeface="Arial"/>
              </a:rPr>
              <a:t>another</a:t>
            </a:r>
            <a:r>
              <a:rPr sz="1800" spc="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125" dirty="0">
                <a:solidFill>
                  <a:srgbClr val="525252"/>
                </a:solidFill>
                <a:latin typeface="Arial"/>
                <a:cs typeface="Arial"/>
              </a:rPr>
              <a:t>end</a:t>
            </a:r>
            <a:r>
              <a:rPr sz="1800" spc="5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525252"/>
                </a:solidFill>
                <a:latin typeface="Arial"/>
                <a:cs typeface="Arial"/>
              </a:rPr>
              <a:t>system.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35792"/>
            <a:ext cx="12191999" cy="4034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0240" y="1137030"/>
            <a:ext cx="1024509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05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100" dirty="0">
                <a:solidFill>
                  <a:srgbClr val="40424E"/>
                </a:solidFill>
                <a:latin typeface="Arial"/>
                <a:cs typeface="Arial"/>
              </a:rPr>
              <a:t>Presentation</a:t>
            </a:r>
            <a:r>
              <a:rPr sz="1800" spc="1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40424E"/>
                </a:solidFill>
                <a:latin typeface="Arial"/>
                <a:cs typeface="Arial"/>
              </a:rPr>
              <a:t>layer</a:t>
            </a:r>
            <a:r>
              <a:rPr sz="1800" spc="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40424E"/>
                </a:solidFill>
                <a:latin typeface="Arial"/>
                <a:cs typeface="Arial"/>
              </a:rPr>
              <a:t>is</a:t>
            </a:r>
            <a:r>
              <a:rPr sz="1800" spc="1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40424E"/>
                </a:solidFill>
                <a:latin typeface="Arial"/>
                <a:cs typeface="Arial"/>
              </a:rPr>
              <a:t>also</a:t>
            </a:r>
            <a:r>
              <a:rPr sz="1800" spc="1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40424E"/>
                </a:solidFill>
                <a:latin typeface="Arial"/>
                <a:cs typeface="Arial"/>
              </a:rPr>
              <a:t>called</a:t>
            </a:r>
            <a:r>
              <a:rPr sz="180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40424E"/>
                </a:solidFill>
                <a:latin typeface="Arial"/>
                <a:cs typeface="Arial"/>
              </a:rPr>
              <a:t>the</a:t>
            </a:r>
            <a:r>
              <a:rPr sz="1800" spc="2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b="1" spc="-150" dirty="0">
                <a:solidFill>
                  <a:srgbClr val="40424E"/>
                </a:solidFill>
                <a:latin typeface="Arial"/>
                <a:cs typeface="Arial"/>
              </a:rPr>
              <a:t>Translation</a:t>
            </a:r>
            <a:r>
              <a:rPr sz="1800" b="1" spc="-5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b="1" spc="-145" dirty="0">
                <a:solidFill>
                  <a:srgbClr val="40424E"/>
                </a:solidFill>
                <a:latin typeface="Arial"/>
                <a:cs typeface="Arial"/>
              </a:rPr>
              <a:t>layer</a:t>
            </a:r>
            <a:r>
              <a:rPr sz="1800" spc="-145" dirty="0">
                <a:solidFill>
                  <a:srgbClr val="40424E"/>
                </a:solidFill>
                <a:latin typeface="Arial"/>
                <a:cs typeface="Arial"/>
              </a:rPr>
              <a:t>.The</a:t>
            </a:r>
            <a:r>
              <a:rPr sz="1800" spc="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125" dirty="0">
                <a:solidFill>
                  <a:srgbClr val="40424E"/>
                </a:solidFill>
                <a:latin typeface="Arial"/>
                <a:cs typeface="Arial"/>
              </a:rPr>
              <a:t>data</a:t>
            </a:r>
            <a:r>
              <a:rPr sz="1800" spc="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40424E"/>
                </a:solidFill>
                <a:latin typeface="Arial"/>
                <a:cs typeface="Arial"/>
              </a:rPr>
              <a:t>from</a:t>
            </a:r>
            <a:r>
              <a:rPr sz="1800" spc="1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40424E"/>
                </a:solidFill>
                <a:latin typeface="Arial"/>
                <a:cs typeface="Arial"/>
              </a:rPr>
              <a:t>the</a:t>
            </a:r>
            <a:r>
              <a:rPr sz="1800" spc="1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40424E"/>
                </a:solidFill>
                <a:latin typeface="Arial"/>
                <a:cs typeface="Arial"/>
              </a:rPr>
              <a:t>application</a:t>
            </a:r>
            <a:r>
              <a:rPr sz="1800" spc="1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40424E"/>
                </a:solidFill>
                <a:latin typeface="Arial"/>
                <a:cs typeface="Arial"/>
              </a:rPr>
              <a:t>layer</a:t>
            </a:r>
            <a:r>
              <a:rPr sz="1800" spc="-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40424E"/>
                </a:solidFill>
                <a:latin typeface="Arial"/>
                <a:cs typeface="Arial"/>
              </a:rPr>
              <a:t>is</a:t>
            </a:r>
            <a:r>
              <a:rPr sz="1800" spc="2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40424E"/>
                </a:solidFill>
                <a:latin typeface="Arial"/>
                <a:cs typeface="Arial"/>
              </a:rPr>
              <a:t>extracted</a:t>
            </a:r>
            <a:r>
              <a:rPr sz="1800" spc="1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40424E"/>
                </a:solidFill>
                <a:latin typeface="Arial"/>
                <a:cs typeface="Arial"/>
              </a:rPr>
              <a:t>here</a:t>
            </a:r>
            <a:r>
              <a:rPr sz="1800" spc="10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40424E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2050"/>
              </a:lnSpc>
            </a:pPr>
            <a:r>
              <a:rPr sz="1800" spc="-105" dirty="0">
                <a:solidFill>
                  <a:srgbClr val="40424E"/>
                </a:solidFill>
                <a:latin typeface="Arial"/>
                <a:cs typeface="Arial"/>
              </a:rPr>
              <a:t>manipulated </a:t>
            </a:r>
            <a:r>
              <a:rPr sz="1800" spc="-155" dirty="0">
                <a:solidFill>
                  <a:srgbClr val="40424E"/>
                </a:solidFill>
                <a:latin typeface="Arial"/>
                <a:cs typeface="Arial"/>
              </a:rPr>
              <a:t>as </a:t>
            </a:r>
            <a:r>
              <a:rPr sz="1800" spc="-85" dirty="0">
                <a:solidFill>
                  <a:srgbClr val="40424E"/>
                </a:solidFill>
                <a:latin typeface="Arial"/>
                <a:cs typeface="Arial"/>
              </a:rPr>
              <a:t>per </a:t>
            </a:r>
            <a:r>
              <a:rPr sz="1800" spc="-90" dirty="0">
                <a:solidFill>
                  <a:srgbClr val="40424E"/>
                </a:solidFill>
                <a:latin typeface="Arial"/>
                <a:cs typeface="Arial"/>
              </a:rPr>
              <a:t>the required </a:t>
            </a:r>
            <a:r>
              <a:rPr sz="1800" spc="-75" dirty="0">
                <a:solidFill>
                  <a:srgbClr val="40424E"/>
                </a:solidFill>
                <a:latin typeface="Arial"/>
                <a:cs typeface="Arial"/>
              </a:rPr>
              <a:t>format </a:t>
            </a:r>
            <a:r>
              <a:rPr sz="1800" spc="-55" dirty="0">
                <a:solidFill>
                  <a:srgbClr val="40424E"/>
                </a:solidFill>
                <a:latin typeface="Arial"/>
                <a:cs typeface="Arial"/>
              </a:rPr>
              <a:t>to </a:t>
            </a:r>
            <a:r>
              <a:rPr sz="1800" spc="-75" dirty="0">
                <a:solidFill>
                  <a:srgbClr val="40424E"/>
                </a:solidFill>
                <a:latin typeface="Arial"/>
                <a:cs typeface="Arial"/>
              </a:rPr>
              <a:t>transmit</a:t>
            </a:r>
            <a:r>
              <a:rPr sz="1800" spc="85" dirty="0">
                <a:solidFill>
                  <a:srgbClr val="40424E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40424E"/>
                </a:solidFill>
                <a:latin typeface="Arial"/>
                <a:cs typeface="Arial"/>
              </a:rPr>
              <a:t>over the </a:t>
            </a:r>
            <a:r>
              <a:rPr sz="1800" spc="-75" dirty="0">
                <a:solidFill>
                  <a:srgbClr val="40424E"/>
                </a:solidFill>
                <a:latin typeface="Arial"/>
                <a:cs typeface="Arial"/>
              </a:rPr>
              <a:t>network.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0240" y="289306"/>
            <a:ext cx="31451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9" dirty="0">
                <a:solidFill>
                  <a:srgbClr val="A3123E"/>
                </a:solidFill>
                <a:latin typeface="Arial"/>
                <a:cs typeface="Arial"/>
              </a:rPr>
              <a:t>Presentation</a:t>
            </a:r>
            <a:r>
              <a:rPr sz="3200" spc="-210" dirty="0">
                <a:solidFill>
                  <a:srgbClr val="A3123E"/>
                </a:solidFill>
                <a:latin typeface="Arial"/>
                <a:cs typeface="Arial"/>
              </a:rPr>
              <a:t> </a:t>
            </a:r>
            <a:r>
              <a:rPr sz="3200" spc="-280" dirty="0">
                <a:solidFill>
                  <a:srgbClr val="A3123E"/>
                </a:solidFill>
                <a:latin typeface="Arial"/>
                <a:cs typeface="Arial"/>
              </a:rPr>
              <a:t>Layer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49A3F505756643BAAF4005DE8F9755" ma:contentTypeVersion="4" ma:contentTypeDescription="Create a new document." ma:contentTypeScope="" ma:versionID="3a52b0899691431fae67f0cae20ea50f">
  <xsd:schema xmlns:xsd="http://www.w3.org/2001/XMLSchema" xmlns:xs="http://www.w3.org/2001/XMLSchema" xmlns:p="http://schemas.microsoft.com/office/2006/metadata/properties" xmlns:ns2="0a5e08d4-347f-4eb6-8109-830a3db9c730" targetNamespace="http://schemas.microsoft.com/office/2006/metadata/properties" ma:root="true" ma:fieldsID="02c817d7e8d2b3446edd972b1c980628" ns2:_="">
    <xsd:import namespace="0a5e08d4-347f-4eb6-8109-830a3db9c7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e08d4-347f-4eb6-8109-830a3db9c7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6A6978-9E81-46C1-82AF-80042DE91AA1}"/>
</file>

<file path=customXml/itemProps2.xml><?xml version="1.0" encoding="utf-8"?>
<ds:datastoreItem xmlns:ds="http://schemas.openxmlformats.org/officeDocument/2006/customXml" ds:itemID="{421A7BA8-6E92-426A-A2FC-F25BD0466CA1}"/>
</file>

<file path=customXml/itemProps3.xml><?xml version="1.0" encoding="utf-8"?>
<ds:datastoreItem xmlns:ds="http://schemas.openxmlformats.org/officeDocument/2006/customXml" ds:itemID="{9F641941-6B9D-4E64-B7D3-4C67337943C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1779</Words>
  <Application>Microsoft Office PowerPoint</Application>
  <PresentationFormat>Widescreen</PresentationFormat>
  <Paragraphs>281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Carlito</vt:lpstr>
      <vt:lpstr>Comic Sans MS</vt:lpstr>
      <vt:lpstr>Times New Roman</vt:lpstr>
      <vt:lpstr>Trebuchet MS</vt:lpstr>
      <vt:lpstr>Office Theme</vt:lpstr>
      <vt:lpstr>19CSE301 COMPUTER NETWORKS 3-0-0 4</vt:lpstr>
      <vt:lpstr>PowerPoint Presentation</vt:lpstr>
      <vt:lpstr>Layering – Analogy- Organization of air travel</vt:lpstr>
      <vt:lpstr>Distributed implementation of layer functionality</vt:lpstr>
      <vt:lpstr>Protocol Layering</vt:lpstr>
      <vt:lpstr>Why layering?</vt:lpstr>
      <vt:lpstr>Open System Interconnection Model ( OSI)</vt:lpstr>
      <vt:lpstr>Application Layer</vt:lpstr>
      <vt:lpstr>Presentation Layer</vt:lpstr>
      <vt:lpstr>Session Layer</vt:lpstr>
      <vt:lpstr>Session Layer</vt:lpstr>
      <vt:lpstr>Transport Layer</vt:lpstr>
      <vt:lpstr>Transport Layer</vt:lpstr>
      <vt:lpstr>Transport Layer</vt:lpstr>
      <vt:lpstr>Transport Layer</vt:lpstr>
      <vt:lpstr>Network Layer</vt:lpstr>
      <vt:lpstr>Network Layer</vt:lpstr>
      <vt:lpstr>Data Link Layer The data link layer is responsible for the node to node delivery of the message</vt:lpstr>
      <vt:lpstr>Data Link Layer</vt:lpstr>
      <vt:lpstr>Data Link Layer</vt:lpstr>
      <vt:lpstr>Physical Layer</vt:lpstr>
      <vt:lpstr>PowerPoint Presentation</vt:lpstr>
      <vt:lpstr>Figure 2.5 Physical layer</vt:lpstr>
      <vt:lpstr>PowerPoint Presentation</vt:lpstr>
      <vt:lpstr>Figure 2.6 Data link layer</vt:lpstr>
      <vt:lpstr>Figure 2.7 Hop-to-hop delivery</vt:lpstr>
      <vt:lpstr>Note</vt:lpstr>
      <vt:lpstr>Figure 2.8 Network layer</vt:lpstr>
      <vt:lpstr>Figure 2.9 Source-to-destination delivery</vt:lpstr>
      <vt:lpstr>PowerPoint Presentation</vt:lpstr>
      <vt:lpstr>Figure 2.10 Transport layer</vt:lpstr>
      <vt:lpstr>Figure 2.11 Reliable process-to-process delivery of a message</vt:lpstr>
      <vt:lpstr>PowerPoint Presentation</vt:lpstr>
      <vt:lpstr>Figure 2.12 Session layer</vt:lpstr>
      <vt:lpstr>PowerPoint Presentation</vt:lpstr>
      <vt:lpstr>Figure 2.13 Presentation layer</vt:lpstr>
      <vt:lpstr>PowerPoint Presentation</vt:lpstr>
      <vt:lpstr>Figure 2.14 Application layer</vt:lpstr>
      <vt:lpstr>Figure 2.15 Summary of layers</vt:lpstr>
      <vt:lpstr>TCP/IP PROTOCOL SUITE</vt:lpstr>
      <vt:lpstr>Figure 2.16 TCP/IP and OSI model</vt:lpstr>
      <vt:lpstr>ADDRESSING</vt:lpstr>
      <vt:lpstr>PowerPoint Presentation</vt:lpstr>
      <vt:lpstr>Figure 2.18 Relationship of layers and addresses in TCP/IP</vt:lpstr>
      <vt:lpstr>Layering: logical communication</vt:lpstr>
      <vt:lpstr>Layering: logical communication</vt:lpstr>
      <vt:lpstr>Layering: physical communication</vt:lpstr>
      <vt:lpstr>Protocol layering and data</vt:lpstr>
      <vt:lpstr>Example 2.1</vt:lpstr>
      <vt:lpstr>Figure 2.19 Physical addresses</vt:lpstr>
      <vt:lpstr>Example 2.2</vt:lpstr>
      <vt:lpstr>Example 2.3</vt:lpstr>
      <vt:lpstr>Figure 2.20 IP addresses</vt:lpstr>
      <vt:lpstr>Example 2.4</vt:lpstr>
      <vt:lpstr>Figure 2.21 Port addresses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Geetha M</dc:creator>
  <cp:lastModifiedBy>Lekha Nair</cp:lastModifiedBy>
  <cp:revision>1</cp:revision>
  <dcterms:created xsi:type="dcterms:W3CDTF">2021-07-20T09:37:15Z</dcterms:created>
  <dcterms:modified xsi:type="dcterms:W3CDTF">2021-08-01T16:21:55Z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2021-07-20T00:00:00Z</vt:filetime>
  </property>
  <property fmtid="{D5CDD505-2E9C-101B-9397-08002B2CF9AE}" pid="5" name="ContentTypeId">
    <vt:lpwstr>0x010100A249A3F505756643BAAF4005DE8F9755</vt:lpwstr>
  </property>
</Properties>
</file>